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4165" r:id="rId2"/>
    <p:sldMasterId id="2147484194" r:id="rId3"/>
  </p:sldMasterIdLst>
  <p:notesMasterIdLst>
    <p:notesMasterId r:id="rId23"/>
  </p:notesMasterIdLst>
  <p:handoutMasterIdLst>
    <p:handoutMasterId r:id="rId24"/>
  </p:handoutMasterIdLst>
  <p:sldIdLst>
    <p:sldId id="260" r:id="rId4"/>
    <p:sldId id="482" r:id="rId5"/>
    <p:sldId id="601" r:id="rId6"/>
    <p:sldId id="584" r:id="rId7"/>
    <p:sldId id="467" r:id="rId8"/>
    <p:sldId id="428" r:id="rId9"/>
    <p:sldId id="256" r:id="rId10"/>
    <p:sldId id="345" r:id="rId11"/>
    <p:sldId id="450" r:id="rId12"/>
    <p:sldId id="536" r:id="rId13"/>
    <p:sldId id="311" r:id="rId14"/>
    <p:sldId id="295" r:id="rId15"/>
    <p:sldId id="588" r:id="rId16"/>
    <p:sldId id="589" r:id="rId17"/>
    <p:sldId id="433" r:id="rId18"/>
    <p:sldId id="590" r:id="rId19"/>
    <p:sldId id="503" r:id="rId20"/>
    <p:sldId id="436" r:id="rId21"/>
    <p:sldId id="437" r:id="rId22"/>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0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0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0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000" kern="1200">
        <a:solidFill>
          <a:schemeClr val="tx1"/>
        </a:solidFill>
        <a:latin typeface="Times New Roman" pitchFamily="18" charset="0"/>
        <a:ea typeface="+mn-ea"/>
        <a:cs typeface="Arial" charset="0"/>
      </a:defRPr>
    </a:lvl5pPr>
    <a:lvl6pPr marL="2286000" algn="l" defTabSz="914400" rtl="0" eaLnBrk="1" latinLnBrk="0" hangingPunct="1">
      <a:defRPr sz="2000" kern="1200">
        <a:solidFill>
          <a:schemeClr val="tx1"/>
        </a:solidFill>
        <a:latin typeface="Times New Roman" pitchFamily="18" charset="0"/>
        <a:ea typeface="+mn-ea"/>
        <a:cs typeface="Arial" charset="0"/>
      </a:defRPr>
    </a:lvl6pPr>
    <a:lvl7pPr marL="2743200" algn="l" defTabSz="914400" rtl="0" eaLnBrk="1" latinLnBrk="0" hangingPunct="1">
      <a:defRPr sz="2000" kern="1200">
        <a:solidFill>
          <a:schemeClr val="tx1"/>
        </a:solidFill>
        <a:latin typeface="Times New Roman" pitchFamily="18" charset="0"/>
        <a:ea typeface="+mn-ea"/>
        <a:cs typeface="Arial" charset="0"/>
      </a:defRPr>
    </a:lvl7pPr>
    <a:lvl8pPr marL="3200400" algn="l" defTabSz="914400" rtl="0" eaLnBrk="1" latinLnBrk="0" hangingPunct="1">
      <a:defRPr sz="2000" kern="1200">
        <a:solidFill>
          <a:schemeClr val="tx1"/>
        </a:solidFill>
        <a:latin typeface="Times New Roman" pitchFamily="18" charset="0"/>
        <a:ea typeface="+mn-ea"/>
        <a:cs typeface="Arial" charset="0"/>
      </a:defRPr>
    </a:lvl8pPr>
    <a:lvl9pPr marL="3657600" algn="l" defTabSz="914400" rtl="0" eaLnBrk="1" latinLnBrk="0" hangingPunct="1">
      <a:defRPr sz="20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FF00"/>
    <a:srgbClr val="EE18E4"/>
    <a:srgbClr val="2965D7"/>
    <a:srgbClr val="969696"/>
    <a:srgbClr val="C9E5FD"/>
    <a:srgbClr val="080808"/>
    <a:srgbClr val="FF0000"/>
    <a:srgbClr val="F15A24"/>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698" autoAdjust="0"/>
    <p:restoredTop sz="93130" autoAdjust="0"/>
  </p:normalViewPr>
  <p:slideViewPr>
    <p:cSldViewPr>
      <p:cViewPr varScale="1">
        <p:scale>
          <a:sx n="56" d="100"/>
          <a:sy n="56" d="100"/>
        </p:scale>
        <p:origin x="312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22" name="Rectangle 2"/>
          <p:cNvSpPr>
            <a:spLocks noGrp="1" noChangeArrowheads="1"/>
          </p:cNvSpPr>
          <p:nvPr>
            <p:ph type="hdr" sz="quarter"/>
          </p:nvPr>
        </p:nvSpPr>
        <p:spPr bwMode="auto">
          <a:xfrm>
            <a:off x="1" y="0"/>
            <a:ext cx="3037031" cy="465138"/>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286723" name="Rectangle 3"/>
          <p:cNvSpPr>
            <a:spLocks noGrp="1" noChangeArrowheads="1"/>
          </p:cNvSpPr>
          <p:nvPr>
            <p:ph type="dt" sz="quarter" idx="1"/>
          </p:nvPr>
        </p:nvSpPr>
        <p:spPr bwMode="auto">
          <a:xfrm>
            <a:off x="3971752" y="0"/>
            <a:ext cx="3037031" cy="465138"/>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286724" name="Rectangle 4"/>
          <p:cNvSpPr>
            <a:spLocks noGrp="1" noChangeArrowheads="1"/>
          </p:cNvSpPr>
          <p:nvPr>
            <p:ph type="ftr" sz="quarter" idx="2"/>
          </p:nvPr>
        </p:nvSpPr>
        <p:spPr bwMode="auto">
          <a:xfrm>
            <a:off x="1" y="8829675"/>
            <a:ext cx="3037031" cy="465138"/>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286725" name="Rectangle 5"/>
          <p:cNvSpPr>
            <a:spLocks noGrp="1" noChangeArrowheads="1"/>
          </p:cNvSpPr>
          <p:nvPr>
            <p:ph type="sldNum" sz="quarter" idx="3"/>
          </p:nvPr>
        </p:nvSpPr>
        <p:spPr bwMode="auto">
          <a:xfrm>
            <a:off x="3971752" y="8829675"/>
            <a:ext cx="3037031" cy="465138"/>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algn="r">
              <a:defRPr sz="1200">
                <a:latin typeface="Arial" charset="0"/>
                <a:cs typeface="+mn-cs"/>
              </a:defRPr>
            </a:lvl1pPr>
          </a:lstStyle>
          <a:p>
            <a:pPr>
              <a:defRPr/>
            </a:pPr>
            <a:fld id="{D006A1BA-2A7F-4CFD-80B5-A5EBCACA1FF1}" type="slidenum">
              <a:rPr lang="en-US"/>
              <a:pPr>
                <a:defRPr/>
              </a:pPr>
              <a:t>‹#›</a:t>
            </a:fld>
            <a:endParaRPr lang="en-US"/>
          </a:p>
        </p:txBody>
      </p:sp>
    </p:spTree>
    <p:extLst>
      <p:ext uri="{BB962C8B-B14F-4D97-AF65-F5344CB8AC3E}">
        <p14:creationId xmlns:p14="http://schemas.microsoft.com/office/powerpoint/2010/main" val="1735549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1" y="0"/>
            <a:ext cx="3037031" cy="465138"/>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103427" name="Rectangle 3"/>
          <p:cNvSpPr>
            <a:spLocks noGrp="1" noChangeArrowheads="1"/>
          </p:cNvSpPr>
          <p:nvPr>
            <p:ph type="dt" idx="1"/>
          </p:nvPr>
        </p:nvSpPr>
        <p:spPr bwMode="auto">
          <a:xfrm>
            <a:off x="3971752" y="0"/>
            <a:ext cx="3037031" cy="465138"/>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63492" name="Rectangle 4"/>
          <p:cNvSpPr>
            <a:spLocks noGrp="1" noRot="1" noChangeAspect="1" noChangeArrowheads="1" noTextEdit="1"/>
          </p:cNvSpPr>
          <p:nvPr>
            <p:ph type="sldImg" idx="2"/>
          </p:nvPr>
        </p:nvSpPr>
        <p:spPr bwMode="auto">
          <a:xfrm>
            <a:off x="1182688" y="698500"/>
            <a:ext cx="4645025" cy="3484563"/>
          </a:xfrm>
          <a:prstGeom prst="rect">
            <a:avLst/>
          </a:prstGeom>
          <a:noFill/>
          <a:ln w="9525">
            <a:solidFill>
              <a:srgbClr val="000000"/>
            </a:solidFill>
            <a:miter lim="800000"/>
            <a:headEnd/>
            <a:tailEnd/>
          </a:ln>
        </p:spPr>
      </p:sp>
      <p:sp>
        <p:nvSpPr>
          <p:cNvPr id="103429" name="Rectangle 5"/>
          <p:cNvSpPr>
            <a:spLocks noGrp="1" noChangeArrowheads="1"/>
          </p:cNvSpPr>
          <p:nvPr>
            <p:ph type="body" sz="quarter" idx="3"/>
          </p:nvPr>
        </p:nvSpPr>
        <p:spPr bwMode="auto">
          <a:xfrm>
            <a:off x="700233" y="4416426"/>
            <a:ext cx="5609936" cy="4181475"/>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430" name="Rectangle 6"/>
          <p:cNvSpPr>
            <a:spLocks noGrp="1" noChangeArrowheads="1"/>
          </p:cNvSpPr>
          <p:nvPr>
            <p:ph type="ftr" sz="quarter" idx="4"/>
          </p:nvPr>
        </p:nvSpPr>
        <p:spPr bwMode="auto">
          <a:xfrm>
            <a:off x="1" y="8829675"/>
            <a:ext cx="3037031" cy="465138"/>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103431" name="Rectangle 7"/>
          <p:cNvSpPr>
            <a:spLocks noGrp="1" noChangeArrowheads="1"/>
          </p:cNvSpPr>
          <p:nvPr>
            <p:ph type="sldNum" sz="quarter" idx="5"/>
          </p:nvPr>
        </p:nvSpPr>
        <p:spPr bwMode="auto">
          <a:xfrm>
            <a:off x="3971752" y="8829675"/>
            <a:ext cx="3037031" cy="465138"/>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algn="r">
              <a:defRPr sz="1200">
                <a:latin typeface="Arial" charset="0"/>
                <a:cs typeface="+mn-cs"/>
              </a:defRPr>
            </a:lvl1pPr>
          </a:lstStyle>
          <a:p>
            <a:pPr>
              <a:defRPr/>
            </a:pPr>
            <a:fld id="{54AD7813-A594-4988-A9A3-5CAF8942FE27}" type="slidenum">
              <a:rPr lang="en-US"/>
              <a:pPr>
                <a:defRPr/>
              </a:pPr>
              <a:t>‹#›</a:t>
            </a:fld>
            <a:endParaRPr lang="en-US"/>
          </a:p>
        </p:txBody>
      </p:sp>
    </p:spTree>
    <p:extLst>
      <p:ext uri="{BB962C8B-B14F-4D97-AF65-F5344CB8AC3E}">
        <p14:creationId xmlns:p14="http://schemas.microsoft.com/office/powerpoint/2010/main" val="27393524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4AD7813-A594-4988-A9A3-5CAF8942FE27}" type="slidenum">
              <a:rPr lang="en-US" smtClean="0"/>
              <a:pPr>
                <a:defRPr/>
              </a:pPr>
              <a:t>6</a:t>
            </a:fld>
            <a:endParaRPr lang="en-US"/>
          </a:p>
        </p:txBody>
      </p:sp>
    </p:spTree>
    <p:extLst>
      <p:ext uri="{BB962C8B-B14F-4D97-AF65-F5344CB8AC3E}">
        <p14:creationId xmlns:p14="http://schemas.microsoft.com/office/powerpoint/2010/main" val="642003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cs typeface="+mn-cs"/>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cs typeface="+mn-cs"/>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cs typeface="+mn-cs"/>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cs typeface="+mn-cs"/>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cs typeface="+mn-cs"/>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cs typeface="+mn-cs"/>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mn-cs"/>
              </a:endParaRPr>
            </a:p>
          </p:txBody>
        </p:sp>
      </p:grpSp>
      <p:sp>
        <p:nvSpPr>
          <p:cNvPr id="191499"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19150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FA2829A9-DF02-4A13-92FE-21B7E88B40C3}" type="slidenum">
              <a:rPr lang="en-US"/>
              <a:pPr>
                <a:defRPr/>
              </a:pPr>
              <a:t>‹#›</a:t>
            </a:fld>
            <a:endParaRPr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FB36F60A-A3A1-4BFC-8075-7660E1E1A997}"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123F783-BA47-4A94-92DF-543B91FF5807}"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dt" sz="half"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93879A20-6CB8-4DD7-ACCA-1A8054E99449}" type="slidenum">
              <a:rPr lang="en-US"/>
              <a:pPr>
                <a:defRPr/>
              </a:pPr>
              <a:t>‹#›</a:t>
            </a:fld>
            <a:endParaRPr lang="en-US"/>
          </a:p>
        </p:txBody>
      </p:sp>
      <p:sp>
        <p:nvSpPr>
          <p:cNvPr id="8"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dt" sz="half"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23F6FEAF-7E50-4B7D-932B-D9C053CE6E9A}" type="slidenum">
              <a:rPr lang="en-US"/>
              <a:pPr>
                <a:defRPr/>
              </a:pPr>
              <a:t>‹#›</a:t>
            </a:fld>
            <a:endParaRPr lang="en-US"/>
          </a:p>
        </p:txBody>
      </p:sp>
      <p:sp>
        <p:nvSpPr>
          <p:cNvPr id="8"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419B5B62-59C9-4ACF-9A72-81F5360A46DE}"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5EBFA463-3D70-4491-B25E-F102E683F72E}"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dt" sz="half"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58D46EF8-4462-4D09-A3C3-ECEE0206215E}" type="slidenum">
              <a:rPr lang="en-US"/>
              <a:pPr>
                <a:defRPr/>
              </a:pPr>
              <a:t>‹#›</a:t>
            </a:fld>
            <a:endParaRPr lang="en-US"/>
          </a:p>
        </p:txBody>
      </p:sp>
      <p:sp>
        <p:nvSpPr>
          <p:cNvPr id="8"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42988" y="225425"/>
            <a:ext cx="7705725" cy="863600"/>
          </a:xfrm>
        </p:spPr>
        <p:txBody>
          <a:bodyPr/>
          <a:lstStyle/>
          <a:p>
            <a:r>
              <a:rPr lang="en-US"/>
              <a:t>Click to edit Master title style</a:t>
            </a:r>
          </a:p>
        </p:txBody>
      </p:sp>
      <p:sp>
        <p:nvSpPr>
          <p:cNvPr id="3" name="Text Placeholder 2"/>
          <p:cNvSpPr>
            <a:spLocks noGrp="1"/>
          </p:cNvSpPr>
          <p:nvPr>
            <p:ph type="body" sz="half" idx="1"/>
          </p:nvPr>
        </p:nvSpPr>
        <p:spPr>
          <a:xfrm>
            <a:off x="1042989" y="1304925"/>
            <a:ext cx="3776662" cy="4895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972051" y="1304925"/>
            <a:ext cx="3776663" cy="4895850"/>
          </a:xfrm>
        </p:spPr>
        <p:txBody>
          <a:bodyPr/>
          <a:lstStyle/>
          <a:p>
            <a:pPr lvl="0"/>
            <a:r>
              <a:rPr lang="en-US" noProof="0"/>
              <a:t>Click icon to add clip art</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CDA82EF-6511-42C8-9093-0E80733AC8EB}" type="slidenum">
              <a:rPr lang="en-US" altLang="en-US"/>
              <a:pPr>
                <a:defRPr/>
              </a:pPr>
              <a:t>‹#›</a:t>
            </a:fld>
            <a:endParaRPr lang="en-US" altLang="en-US"/>
          </a:p>
        </p:txBody>
      </p:sp>
    </p:spTree>
    <p:extLst>
      <p:ext uri="{BB962C8B-B14F-4D97-AF65-F5344CB8AC3E}">
        <p14:creationId xmlns:p14="http://schemas.microsoft.com/office/powerpoint/2010/main" val="3714692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A2829A9-DF02-4A13-92FE-21B7E88B40C3}" type="slidenum">
              <a:rPr lang="en-US" smtClean="0"/>
              <a:pPr>
                <a:defRPr/>
              </a:pPr>
              <a:t>‹#›</a:t>
            </a:fld>
            <a:endParaRPr lang="en-US"/>
          </a:p>
        </p:txBody>
      </p:sp>
    </p:spTree>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519D73E-3A95-4B82-948A-3A6F7F9C33E6}" type="slidenum">
              <a:rPr lang="en-US" smtClean="0"/>
              <a:pPr>
                <a:defRPr/>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519D73E-3A95-4B82-948A-3A6F7F9C33E6}"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3E781DF-4E3D-4FD6-AC1B-006E0D46CFF2}" type="slidenum">
              <a:rPr lang="en-US" smtClean="0"/>
              <a:pPr>
                <a:defRPr/>
              </a:pPr>
              <a:t>‹#›</a:t>
            </a:fld>
            <a:endParaRPr lang="en-US"/>
          </a:p>
        </p:txBody>
      </p:sp>
    </p:spTree>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F6772E2-3CDA-4BE7-BAF2-A70F1CF16A15}" type="slidenum">
              <a:rPr lang="en-US" smtClean="0"/>
              <a:pPr>
                <a:defRPr/>
              </a:pPr>
              <a:t>‹#›</a:t>
            </a:fld>
            <a:endParaRPr lang="en-US"/>
          </a:p>
        </p:txBody>
      </p:sp>
    </p:spTree>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C054E22-05F3-4EED-9D2E-0DE7E4B025CF}" type="slidenum">
              <a:rPr lang="en-US" smtClean="0"/>
              <a:pPr>
                <a:defRPr/>
              </a:pPr>
              <a:t>‹#›</a:t>
            </a:fld>
            <a:endParaRPr lang="en-US"/>
          </a:p>
        </p:txBody>
      </p:sp>
    </p:spTree>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B83A9A6-B468-42EB-AF25-C9B3BB528561}" type="slidenum">
              <a:rPr lang="en-US" smtClean="0"/>
              <a:pPr>
                <a:defRPr/>
              </a:pPr>
              <a:t>‹#›</a:t>
            </a:fld>
            <a:endParaRPr lang="en-US"/>
          </a:p>
        </p:txBody>
      </p:sp>
    </p:spTree>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81EFF07-FB65-4C3E-A362-498637C514A7}" type="slidenum">
              <a:rPr lang="en-US" smtClean="0"/>
              <a:pPr>
                <a:defRPr/>
              </a:pPr>
              <a:t>‹#›</a:t>
            </a:fld>
            <a:endParaRPr lang="en-US"/>
          </a:p>
        </p:txBody>
      </p:sp>
    </p:spTree>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CFDA13D-10FA-4A11-8698-B3A4E50FE852}" type="slidenum">
              <a:rPr lang="en-US" smtClean="0"/>
              <a:pPr>
                <a:defRPr/>
              </a:pPr>
              <a:t>‹#›</a:t>
            </a:fld>
            <a:endParaRPr lang="en-US"/>
          </a:p>
        </p:txBody>
      </p:sp>
    </p:spTree>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2959049-4885-4FD6-A7D2-7D2176951A4A}" type="slidenum">
              <a:rPr lang="en-US" smtClean="0"/>
              <a:pPr>
                <a:defRPr/>
              </a:pPr>
              <a:t>‹#›</a:t>
            </a:fld>
            <a:endParaRPr lang="en-US"/>
          </a:p>
        </p:txBody>
      </p:sp>
    </p:spTree>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B36F60A-A3A1-4BFC-8075-7660E1E1A997}" type="slidenum">
              <a:rPr lang="en-US" smtClean="0"/>
              <a:pPr>
                <a:defRPr/>
              </a:pPr>
              <a:t>‹#›</a:t>
            </a:fld>
            <a:endParaRPr lang="en-US"/>
          </a:p>
        </p:txBody>
      </p:sp>
    </p:spTree>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123F783-BA47-4A94-92DF-543B91FF5807}" type="slidenum">
              <a:rPr lang="en-US" smtClean="0"/>
              <a:pPr>
                <a:defRPr/>
              </a:pPr>
              <a:t>‹#›</a:t>
            </a:fld>
            <a:endParaRPr lang="en-US"/>
          </a:p>
        </p:txBody>
      </p:sp>
    </p:spTree>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dt" sz="half"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58D46EF8-4462-4D09-A3C3-ECEE0206215E}" type="slidenum">
              <a:rPr lang="en-US"/>
              <a:pPr>
                <a:defRPr/>
              </a:pPr>
              <a:t>‹#›</a:t>
            </a:fld>
            <a:endParaRPr lang="en-US"/>
          </a:p>
        </p:txBody>
      </p:sp>
      <p:sp>
        <p:nvSpPr>
          <p:cNvPr id="8"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3E781DF-4E3D-4FD6-AC1B-006E0D46CFF2}"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A2829A9-DF02-4A13-92FE-21B7E88B40C3}" type="slidenum">
              <a:rPr lang="en-US" smtClean="0"/>
              <a:pPr>
                <a:defRPr/>
              </a:pPr>
              <a:t>‹#›</a:t>
            </a:fld>
            <a:endParaRPr lang="en-US"/>
          </a:p>
        </p:txBody>
      </p:sp>
    </p:spTree>
    <p:extLst>
      <p:ext uri="{BB962C8B-B14F-4D97-AF65-F5344CB8AC3E}">
        <p14:creationId xmlns:p14="http://schemas.microsoft.com/office/powerpoint/2010/main" val="523451064"/>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519D73E-3A95-4B82-948A-3A6F7F9C33E6}" type="slidenum">
              <a:rPr lang="en-US" smtClean="0"/>
              <a:pPr>
                <a:defRPr/>
              </a:pPr>
              <a:t>‹#›</a:t>
            </a:fld>
            <a:endParaRPr lang="en-US"/>
          </a:p>
        </p:txBody>
      </p:sp>
    </p:spTree>
    <p:extLst>
      <p:ext uri="{BB962C8B-B14F-4D97-AF65-F5344CB8AC3E}">
        <p14:creationId xmlns:p14="http://schemas.microsoft.com/office/powerpoint/2010/main" val="2410861372"/>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3E781DF-4E3D-4FD6-AC1B-006E0D46CFF2}" type="slidenum">
              <a:rPr lang="en-US" smtClean="0"/>
              <a:pPr>
                <a:defRPr/>
              </a:pPr>
              <a:t>‹#›</a:t>
            </a:fld>
            <a:endParaRPr lang="en-US"/>
          </a:p>
        </p:txBody>
      </p:sp>
    </p:spTree>
    <p:extLst>
      <p:ext uri="{BB962C8B-B14F-4D97-AF65-F5344CB8AC3E}">
        <p14:creationId xmlns:p14="http://schemas.microsoft.com/office/powerpoint/2010/main" val="2112803882"/>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F6772E2-3CDA-4BE7-BAF2-A70F1CF16A15}" type="slidenum">
              <a:rPr lang="en-US" smtClean="0"/>
              <a:pPr>
                <a:defRPr/>
              </a:pPr>
              <a:t>‹#›</a:t>
            </a:fld>
            <a:endParaRPr lang="en-US"/>
          </a:p>
        </p:txBody>
      </p:sp>
    </p:spTree>
    <p:extLst>
      <p:ext uri="{BB962C8B-B14F-4D97-AF65-F5344CB8AC3E}">
        <p14:creationId xmlns:p14="http://schemas.microsoft.com/office/powerpoint/2010/main" val="1283543452"/>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C054E22-05F3-4EED-9D2E-0DE7E4B025CF}" type="slidenum">
              <a:rPr lang="en-US" smtClean="0"/>
              <a:pPr>
                <a:defRPr/>
              </a:pPr>
              <a:t>‹#›</a:t>
            </a:fld>
            <a:endParaRPr lang="en-US"/>
          </a:p>
        </p:txBody>
      </p:sp>
    </p:spTree>
    <p:extLst>
      <p:ext uri="{BB962C8B-B14F-4D97-AF65-F5344CB8AC3E}">
        <p14:creationId xmlns:p14="http://schemas.microsoft.com/office/powerpoint/2010/main" val="3880288918"/>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B83A9A6-B468-42EB-AF25-C9B3BB528561}" type="slidenum">
              <a:rPr lang="en-US" smtClean="0"/>
              <a:pPr>
                <a:defRPr/>
              </a:pPr>
              <a:t>‹#›</a:t>
            </a:fld>
            <a:endParaRPr lang="en-US"/>
          </a:p>
        </p:txBody>
      </p:sp>
    </p:spTree>
    <p:extLst>
      <p:ext uri="{BB962C8B-B14F-4D97-AF65-F5344CB8AC3E}">
        <p14:creationId xmlns:p14="http://schemas.microsoft.com/office/powerpoint/2010/main" val="1750998093"/>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81EFF07-FB65-4C3E-A362-498637C514A7}" type="slidenum">
              <a:rPr lang="en-US" smtClean="0"/>
              <a:pPr>
                <a:defRPr/>
              </a:pPr>
              <a:t>‹#›</a:t>
            </a:fld>
            <a:endParaRPr lang="en-US"/>
          </a:p>
        </p:txBody>
      </p:sp>
    </p:spTree>
    <p:extLst>
      <p:ext uri="{BB962C8B-B14F-4D97-AF65-F5344CB8AC3E}">
        <p14:creationId xmlns:p14="http://schemas.microsoft.com/office/powerpoint/2010/main" val="3251567651"/>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CFDA13D-10FA-4A11-8698-B3A4E50FE852}" type="slidenum">
              <a:rPr lang="en-US" smtClean="0"/>
              <a:pPr>
                <a:defRPr/>
              </a:pPr>
              <a:t>‹#›</a:t>
            </a:fld>
            <a:endParaRPr lang="en-US"/>
          </a:p>
        </p:txBody>
      </p:sp>
    </p:spTree>
    <p:extLst>
      <p:ext uri="{BB962C8B-B14F-4D97-AF65-F5344CB8AC3E}">
        <p14:creationId xmlns:p14="http://schemas.microsoft.com/office/powerpoint/2010/main" val="3968847264"/>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2959049-4885-4FD6-A7D2-7D2176951A4A}" type="slidenum">
              <a:rPr lang="en-US" smtClean="0"/>
              <a:pPr>
                <a:defRPr/>
              </a:pPr>
              <a:t>‹#›</a:t>
            </a:fld>
            <a:endParaRPr lang="en-US"/>
          </a:p>
        </p:txBody>
      </p:sp>
    </p:spTree>
    <p:extLst>
      <p:ext uri="{BB962C8B-B14F-4D97-AF65-F5344CB8AC3E}">
        <p14:creationId xmlns:p14="http://schemas.microsoft.com/office/powerpoint/2010/main" val="499564315"/>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B36F60A-A3A1-4BFC-8075-7660E1E1A997}" type="slidenum">
              <a:rPr lang="en-US" smtClean="0"/>
              <a:pPr>
                <a:defRPr/>
              </a:pPr>
              <a:t>‹#›</a:t>
            </a:fld>
            <a:endParaRPr lang="en-US"/>
          </a:p>
        </p:txBody>
      </p:sp>
    </p:spTree>
    <p:extLst>
      <p:ext uri="{BB962C8B-B14F-4D97-AF65-F5344CB8AC3E}">
        <p14:creationId xmlns:p14="http://schemas.microsoft.com/office/powerpoint/2010/main" val="1873687062"/>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F6772E2-3CDA-4BE7-BAF2-A70F1CF16A15}"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123F783-BA47-4A94-92DF-543B91FF5807}" type="slidenum">
              <a:rPr lang="en-US" smtClean="0"/>
              <a:pPr>
                <a:defRPr/>
              </a:pPr>
              <a:t>‹#›</a:t>
            </a:fld>
            <a:endParaRPr lang="en-US"/>
          </a:p>
        </p:txBody>
      </p:sp>
    </p:spTree>
    <p:extLst>
      <p:ext uri="{BB962C8B-B14F-4D97-AF65-F5344CB8AC3E}">
        <p14:creationId xmlns:p14="http://schemas.microsoft.com/office/powerpoint/2010/main" val="1909288281"/>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EC054E22-05F3-4EED-9D2E-0DE7E4B025CF}"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CB83A9A6-B468-42EB-AF25-C9B3BB528561}"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881EFF07-FB65-4C3E-A362-498637C514A7}"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CCFDA13D-10FA-4A11-8698-B3A4E50FE852}"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A2959049-4885-4FD6-A7D2-7D2176951A4A}"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19046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B479028A-E822-4EE6-9C02-CB655F2F3DD9}"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19047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cs typeface="+mn-cs"/>
                </a:endParaRPr>
              </a:p>
            </p:txBody>
          </p:sp>
          <p:sp>
            <p:nvSpPr>
              <p:cNvPr id="19047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cs typeface="+mn-cs"/>
                </a:endParaRPr>
              </a:p>
            </p:txBody>
          </p:sp>
          <p:sp>
            <p:nvSpPr>
              <p:cNvPr id="19047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cs typeface="+mn-cs"/>
                </a:endParaRPr>
              </a:p>
            </p:txBody>
          </p:sp>
          <p:sp>
            <p:nvSpPr>
              <p:cNvPr id="19047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cs typeface="+mn-cs"/>
                </a:endParaRPr>
              </a:p>
            </p:txBody>
          </p:sp>
          <p:sp>
            <p:nvSpPr>
              <p:cNvPr id="19047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cs typeface="+mn-cs"/>
                </a:endParaRPr>
              </a:p>
            </p:txBody>
          </p:sp>
        </p:grpSp>
        <p:sp>
          <p:nvSpPr>
            <p:cNvPr id="19047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cs typeface="+mn-cs"/>
              </a:endParaRPr>
            </a:p>
          </p:txBody>
        </p:sp>
        <p:sp>
          <p:nvSpPr>
            <p:cNvPr id="19047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mn-cs"/>
              </a:endParaRPr>
            </a:p>
          </p:txBody>
        </p:sp>
      </p:grpSp>
      <p:sp>
        <p:nvSpPr>
          <p:cNvPr id="19047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047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cs typeface="+mn-cs"/>
              </a:defRPr>
            </a:lvl1pPr>
          </a:lstStyle>
          <a:p>
            <a:pPr>
              <a:defRPr/>
            </a:pPr>
            <a:endParaRPr lang="en-US"/>
          </a:p>
        </p:txBody>
      </p:sp>
      <p:sp>
        <p:nvSpPr>
          <p:cNvPr id="19047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163"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 id="2147484157" r:id="rId12"/>
    <p:sldLayoutId id="2147484158" r:id="rId13"/>
    <p:sldLayoutId id="2147484159" r:id="rId14"/>
    <p:sldLayoutId id="2147484160" r:id="rId15"/>
    <p:sldLayoutId id="2147484161" r:id="rId16"/>
    <p:sldLayoutId id="2147484207" r:id="rId17"/>
  </p:sldLayoutIdLst>
  <p:transition>
    <p:random/>
  </p:transition>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479028A-E822-4EE6-9C02-CB655F2F3DD9}"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 id="2147484178" r:id="rId12"/>
  </p:sldLayoutIdLst>
  <p:transition>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479028A-E822-4EE6-9C02-CB655F2F3DD9}" type="slidenum">
              <a:rPr lang="en-US" smtClean="0"/>
              <a:pPr>
                <a:defRPr/>
              </a:pPr>
              <a:t>‹#›</a:t>
            </a:fld>
            <a:endParaRPr lang="en-US"/>
          </a:p>
        </p:txBody>
      </p:sp>
    </p:spTree>
    <p:extLst>
      <p:ext uri="{BB962C8B-B14F-4D97-AF65-F5344CB8AC3E}">
        <p14:creationId xmlns:p14="http://schemas.microsoft.com/office/powerpoint/2010/main" val="3598705290"/>
      </p:ext>
    </p:extLst>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Lst>
  <p:transition>
    <p:random/>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gif"/><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6.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9.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6.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sa=i&amp;rct=j&amp;q=tickle+me+elmo&amp;source=images&amp;cd=&amp;cad=rja&amp;docid=H46RbPlhE9plWM&amp;tbnid=y7Wnx504ho12xM:&amp;ved=0CAUQjRw&amp;url=http://www.lukevenk.com/2012/08/28/a-toy-after-the-fad-the-tickle-me-elmo-story/&amp;ei=8N_OUrWhMoaekAeovIDoBQ&amp;bvm=bv.59026428,d.eW0&amp;psig=AFQjCNG7QuE9SwDTkWnQzz96KfD_5iYupA&amp;ust=1389375846143961" TargetMode="External"/><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xml"/><Relationship Id="rId5" Type="http://schemas.openxmlformats.org/officeDocument/2006/relationships/image" Target="../media/image9.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hyperlink" Target="https://www.youtube.com/watch?v=2wf9lREtLvU" TargetMode="External"/><Relationship Id="rId3" Type="http://schemas.openxmlformats.org/officeDocument/2006/relationships/hyperlink" Target="http://www.youtube.com/watch?v=xFCcN146WBw&amp;list=PL0D79F5BDE2224AFA" TargetMode="External"/><Relationship Id="rId7" Type="http://schemas.openxmlformats.org/officeDocument/2006/relationships/image" Target="../media/image10.jpeg"/><Relationship Id="rId2" Type="http://schemas.openxmlformats.org/officeDocument/2006/relationships/hyperlink" Target="http://www.youtube.com/watch?v=2wf9lREtLvU" TargetMode="External"/><Relationship Id="rId1" Type="http://schemas.openxmlformats.org/officeDocument/2006/relationships/slideLayout" Target="../slideLayouts/slideLayout13.xml"/><Relationship Id="rId6" Type="http://schemas.openxmlformats.org/officeDocument/2006/relationships/hyperlink" Target="https://www.youtube.com/watch?v=pbfoXvOaY1I&amp;feature=youtu.be" TargetMode="External"/><Relationship Id="rId5" Type="http://schemas.openxmlformats.org/officeDocument/2006/relationships/hyperlink" Target="https://www.youtube.com/watch?v=xygJE5yqQW0&amp;feature=youtu.be" TargetMode="External"/><Relationship Id="rId4" Type="http://schemas.openxmlformats.org/officeDocument/2006/relationships/hyperlink" Target="https://www.youtube.com/watch?v=-ajNOP1UvPU&amp;feature=youtu.be" TargetMode="External"/><Relationship Id="rId9" Type="http://schemas.openxmlformats.org/officeDocument/2006/relationships/hyperlink" Target="https://www.youtube.com/watch?v=xFCcN146WBw&amp;list=PL0D79F5BDE2224AF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a:xfrm>
            <a:off x="457200" y="-304800"/>
            <a:ext cx="8229600" cy="1143000"/>
          </a:xfrm>
        </p:spPr>
        <p:txBody>
          <a:bodyPr/>
          <a:lstStyle/>
          <a:p>
            <a:pPr eaLnBrk="1" hangingPunct="1">
              <a:defRPr/>
            </a:pPr>
            <a:r>
              <a:rPr lang="en-US" sz="3000" b="0" dirty="0">
                <a:latin typeface="Arial" pitchFamily="34" charset="0"/>
                <a:cs typeface="Arial" pitchFamily="34" charset="0"/>
              </a:rPr>
              <a:t>Activator</a:t>
            </a:r>
            <a:endParaRPr lang="en-US" sz="2400" dirty="0">
              <a:latin typeface="Arial" pitchFamily="34" charset="0"/>
              <a:cs typeface="Arial" pitchFamily="34" charset="0"/>
            </a:endParaRPr>
          </a:p>
        </p:txBody>
      </p:sp>
      <p:pic>
        <p:nvPicPr>
          <p:cNvPr id="47124" name="Picture 20" descr="elmo"/>
          <p:cNvPicPr>
            <a:picLocks noGrp="1" noChangeAspect="1" noChangeArrowheads="1" noCrop="1"/>
          </p:cNvPicPr>
          <p:nvPr>
            <p:ph sz="quarter" idx="2"/>
          </p:nvPr>
        </p:nvPicPr>
        <p:blipFill>
          <a:blip r:embed="rId2" cstate="print"/>
          <a:srcRect/>
          <a:stretch>
            <a:fillRect/>
          </a:stretch>
        </p:blipFill>
        <p:spPr>
          <a:xfrm>
            <a:off x="197247" y="3124200"/>
            <a:ext cx="1465262" cy="2057400"/>
          </a:xfrm>
        </p:spPr>
      </p:pic>
      <p:pic>
        <p:nvPicPr>
          <p:cNvPr id="47127" name="Picture 23" descr="elmo"/>
          <p:cNvPicPr>
            <a:picLocks noChangeAspect="1" noChangeArrowheads="1" noCrop="1"/>
          </p:cNvPicPr>
          <p:nvPr/>
        </p:nvPicPr>
        <p:blipFill>
          <a:blip r:embed="rId2" cstate="print"/>
          <a:srcRect/>
          <a:stretch>
            <a:fillRect/>
          </a:stretch>
        </p:blipFill>
        <p:spPr bwMode="auto">
          <a:xfrm>
            <a:off x="7213917" y="3124200"/>
            <a:ext cx="1465263" cy="2057400"/>
          </a:xfrm>
          <a:prstGeom prst="rect">
            <a:avLst/>
          </a:prstGeom>
          <a:noFill/>
          <a:ln w="9525">
            <a:noFill/>
            <a:miter lim="800000"/>
            <a:headEnd/>
            <a:tailEnd/>
          </a:ln>
        </p:spPr>
      </p:pic>
      <p:sp>
        <p:nvSpPr>
          <p:cNvPr id="4103" name="TextBox 8"/>
          <p:cNvSpPr txBox="1">
            <a:spLocks noChangeArrowheads="1"/>
          </p:cNvSpPr>
          <p:nvPr/>
        </p:nvSpPr>
        <p:spPr bwMode="auto">
          <a:xfrm>
            <a:off x="0" y="531813"/>
            <a:ext cx="9144000" cy="1754187"/>
          </a:xfrm>
          <a:prstGeom prst="rect">
            <a:avLst/>
          </a:prstGeom>
          <a:noFill/>
          <a:ln w="9525">
            <a:noFill/>
            <a:miter lim="800000"/>
            <a:headEnd/>
            <a:tailEnd/>
          </a:ln>
        </p:spPr>
        <p:txBody>
          <a:bodyPr>
            <a:spAutoFit/>
          </a:bodyPr>
          <a:lstStyle/>
          <a:p>
            <a:pPr>
              <a:buFont typeface="Arial" charset="0"/>
              <a:buChar char="•"/>
            </a:pPr>
            <a:r>
              <a:rPr lang="en-US" sz="1800" dirty="0">
                <a:latin typeface="Arial" charset="0"/>
              </a:rPr>
              <a:t> During the holiday season of 1996, a children's toy appeared on Good Morning America. The toy,  produced by Tyco, had sat on the shelves with very little sales until it appeared on the show. After the  toys appearance, its popularity improved and it became the most sought after product of the holiday season. Unfortunately, Tyco did not anticipate the doll’s popularity, only producing 400,000 units, and were not able provide the product in a timely manner  at the store level (over 1,000,000 were in demand). </a:t>
            </a:r>
          </a:p>
        </p:txBody>
      </p:sp>
      <p:pic>
        <p:nvPicPr>
          <p:cNvPr id="2" name="Picture 1"/>
          <p:cNvPicPr>
            <a:picLocks noChangeAspect="1"/>
          </p:cNvPicPr>
          <p:nvPr/>
        </p:nvPicPr>
        <p:blipFill>
          <a:blip r:embed="rId3"/>
          <a:stretch>
            <a:fillRect/>
          </a:stretch>
        </p:blipFill>
        <p:spPr>
          <a:xfrm>
            <a:off x="1871662" y="2438400"/>
            <a:ext cx="5400675" cy="381952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124"/>
                                        </p:tgtEl>
                                        <p:attrNameLst>
                                          <p:attrName>style.visibility</p:attrName>
                                        </p:attrNameLst>
                                      </p:cBhvr>
                                      <p:to>
                                        <p:strVal val="visible"/>
                                      </p:to>
                                    </p:set>
                                    <p:animEffect transition="in" filter="fade">
                                      <p:cBhvr>
                                        <p:cTn id="7" dur="1000"/>
                                        <p:tgtEl>
                                          <p:spTgt spid="47124"/>
                                        </p:tgtEl>
                                      </p:cBhvr>
                                    </p:animEffect>
                                  </p:childTnLst>
                                </p:cTn>
                              </p:par>
                              <p:par>
                                <p:cTn id="8" presetID="10" presetClass="entr" presetSubtype="0" fill="hold" nodeType="withEffect">
                                  <p:stCondLst>
                                    <p:cond delay="0"/>
                                  </p:stCondLst>
                                  <p:childTnLst>
                                    <p:set>
                                      <p:cBhvr>
                                        <p:cTn id="9" dur="1" fill="hold">
                                          <p:stCondLst>
                                            <p:cond delay="0"/>
                                          </p:stCondLst>
                                        </p:cTn>
                                        <p:tgtEl>
                                          <p:spTgt spid="47127"/>
                                        </p:tgtEl>
                                        <p:attrNameLst>
                                          <p:attrName>style.visibility</p:attrName>
                                        </p:attrNameLst>
                                      </p:cBhvr>
                                      <p:to>
                                        <p:strVal val="visible"/>
                                      </p:to>
                                    </p:set>
                                    <p:animEffect transition="in" filter="fade">
                                      <p:cBhvr>
                                        <p:cTn id="10" dur="1000"/>
                                        <p:tgtEl>
                                          <p:spTgt spid="47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Scarcity and Specialization</a:t>
            </a:r>
            <a:br>
              <a:rPr lang="en-US" dirty="0"/>
            </a:br>
            <a:r>
              <a:rPr lang="en-US" dirty="0"/>
              <a:t>We reward skills with higher pay!</a:t>
            </a:r>
          </a:p>
        </p:txBody>
      </p:sp>
      <p:pic>
        <p:nvPicPr>
          <p:cNvPr id="6" name="Picture 2" descr="2.Darren Landinguin - Teacher of the Yea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200400" y="1571489"/>
            <a:ext cx="2869109" cy="25378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577703" y="4257213"/>
            <a:ext cx="8534399" cy="707886"/>
          </a:xfrm>
          <a:prstGeom prst="rect">
            <a:avLst/>
          </a:prstGeom>
          <a:noFill/>
        </p:spPr>
        <p:txBody>
          <a:bodyPr wrap="square" rtlCol="0">
            <a:spAutoFit/>
          </a:bodyPr>
          <a:lstStyle/>
          <a:p>
            <a:r>
              <a:rPr lang="en-US" dirty="0">
                <a:effectLst>
                  <a:outerShdw blurRad="38100" dist="38100" dir="2700000" algn="tl">
                    <a:srgbClr val="000000">
                      <a:alpha val="43137"/>
                    </a:srgbClr>
                  </a:outerShdw>
                </a:effectLst>
                <a:latin typeface="Calibri" panose="020F0502020204030204" pitchFamily="34" charset="0"/>
              </a:rPr>
              <a:t>Cashier                                               Teacher                           Professional Athlete</a:t>
            </a:r>
          </a:p>
          <a:p>
            <a:r>
              <a:rPr lang="en-US" dirty="0">
                <a:effectLst>
                  <a:outerShdw blurRad="38100" dist="38100" dir="2700000" algn="tl">
                    <a:srgbClr val="000000">
                      <a:alpha val="43137"/>
                    </a:srgbClr>
                  </a:outerShdw>
                </a:effectLst>
                <a:latin typeface="Calibri" panose="020F0502020204030204" pitchFamily="34" charset="0"/>
              </a:rPr>
              <a:t>$7.25 an hour                               $65,000 a year                     $21.1 Million a year</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5781" t="8889" r="18008" b="43964"/>
          <a:stretch/>
        </p:blipFill>
        <p:spPr>
          <a:xfrm>
            <a:off x="6327367" y="1547683"/>
            <a:ext cx="2359433" cy="25671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70" name="Picture 2" descr="Cashier (#1) by oksmit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444" y="1954696"/>
            <a:ext cx="2617098" cy="2124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081723"/>
      </p:ext>
    </p:ext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8834" name="Rectangle 2"/>
          <p:cNvSpPr>
            <a:spLocks noGrp="1" noRot="1" noChangeArrowheads="1"/>
          </p:cNvSpPr>
          <p:nvPr>
            <p:ph type="title"/>
          </p:nvPr>
        </p:nvSpPr>
        <p:spPr>
          <a:xfrm>
            <a:off x="457200" y="-228600"/>
            <a:ext cx="8229600" cy="1143000"/>
          </a:xfrm>
        </p:spPr>
        <p:txBody>
          <a:bodyPr/>
          <a:lstStyle/>
          <a:p>
            <a:pPr eaLnBrk="1" hangingPunct="1">
              <a:defRPr/>
            </a:pPr>
            <a:r>
              <a:rPr lang="en-US" sz="5000" b="0" dirty="0">
                <a:latin typeface="Arial" pitchFamily="34" charset="0"/>
                <a:cs typeface="Arial" pitchFamily="34" charset="0"/>
              </a:rPr>
              <a:t>What is Economics?</a:t>
            </a:r>
            <a:endParaRPr lang="en-US" sz="5000" dirty="0">
              <a:latin typeface="Arial" pitchFamily="34" charset="0"/>
              <a:cs typeface="Arial" pitchFamily="34" charset="0"/>
            </a:endParaRPr>
          </a:p>
        </p:txBody>
      </p:sp>
      <p:sp>
        <p:nvSpPr>
          <p:cNvPr id="248835" name="Rectangle 3"/>
          <p:cNvSpPr>
            <a:spLocks noGrp="1" noChangeArrowheads="1"/>
          </p:cNvSpPr>
          <p:nvPr>
            <p:ph type="body" sz="half" idx="1"/>
          </p:nvPr>
        </p:nvSpPr>
        <p:spPr>
          <a:xfrm>
            <a:off x="457200" y="609600"/>
            <a:ext cx="8534400" cy="4525963"/>
          </a:xfrm>
        </p:spPr>
        <p:txBody>
          <a:bodyPr/>
          <a:lstStyle/>
          <a:p>
            <a:pPr eaLnBrk="1" hangingPunct="1">
              <a:defRPr/>
            </a:pPr>
            <a:r>
              <a:rPr lang="en-US" sz="2800" dirty="0">
                <a:latin typeface="Arial" pitchFamily="34" charset="0"/>
                <a:cs typeface="Arial" pitchFamily="34" charset="0"/>
              </a:rPr>
              <a:t>Economics – the study of choices; how individuals and groups seek to satisfy their wants and needs in light of scarcity</a:t>
            </a:r>
          </a:p>
          <a:p>
            <a:pPr eaLnBrk="1" hangingPunct="1">
              <a:defRPr/>
            </a:pPr>
            <a:endParaRPr lang="en-US" sz="3600" dirty="0">
              <a:latin typeface="Arial" pitchFamily="34" charset="0"/>
              <a:cs typeface="Arial" pitchFamily="34" charset="0"/>
            </a:endParaRPr>
          </a:p>
        </p:txBody>
      </p:sp>
      <p:pic>
        <p:nvPicPr>
          <p:cNvPr id="248838" name="Picture 6" descr="man_head_spinning_md_clr"/>
          <p:cNvPicPr>
            <a:picLocks noGrp="1" noChangeAspect="1" noChangeArrowheads="1" noCrop="1"/>
          </p:cNvPicPr>
          <p:nvPr>
            <p:ph sz="half" idx="2"/>
          </p:nvPr>
        </p:nvPicPr>
        <p:blipFill>
          <a:blip r:embed="rId2" cstate="print"/>
          <a:srcRect/>
          <a:stretch>
            <a:fillRect/>
          </a:stretch>
        </p:blipFill>
        <p:spPr>
          <a:xfrm>
            <a:off x="3236726" y="2286000"/>
            <a:ext cx="2670548" cy="2670548"/>
          </a:xfrm>
        </p:spPr>
      </p:pic>
      <p:pic>
        <p:nvPicPr>
          <p:cNvPr id="12" name="Picture 11"/>
          <p:cNvPicPr>
            <a:picLocks noChangeAspect="1"/>
          </p:cNvPicPr>
          <p:nvPr/>
        </p:nvPicPr>
        <p:blipFill>
          <a:blip r:embed="rId3"/>
          <a:stretch>
            <a:fillRect/>
          </a:stretch>
        </p:blipFill>
        <p:spPr>
          <a:xfrm>
            <a:off x="304948" y="2446612"/>
            <a:ext cx="3200400" cy="2349324"/>
          </a:xfrm>
          <a:prstGeom prst="rect">
            <a:avLst/>
          </a:prstGeom>
        </p:spPr>
      </p:pic>
      <p:pic>
        <p:nvPicPr>
          <p:cNvPr id="14" name="Picture 13"/>
          <p:cNvPicPr>
            <a:picLocks noChangeAspect="1"/>
          </p:cNvPicPr>
          <p:nvPr/>
        </p:nvPicPr>
        <p:blipFill>
          <a:blip r:embed="rId4"/>
          <a:stretch>
            <a:fillRect/>
          </a:stretch>
        </p:blipFill>
        <p:spPr>
          <a:xfrm>
            <a:off x="6197987" y="2129295"/>
            <a:ext cx="2763876" cy="2681509"/>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8835">
                                            <p:txEl>
                                              <p:pRg st="0" end="0"/>
                                            </p:txEl>
                                          </p:spTgt>
                                        </p:tgtEl>
                                        <p:attrNameLst>
                                          <p:attrName>style.visibility</p:attrName>
                                        </p:attrNameLst>
                                      </p:cBhvr>
                                      <p:to>
                                        <p:strVal val="visible"/>
                                      </p:to>
                                    </p:set>
                                    <p:animEffect transition="in" filter="fade">
                                      <p:cBhvr>
                                        <p:cTn id="7" dur="500"/>
                                        <p:tgtEl>
                                          <p:spTgt spid="2488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4" name="Text Box 6"/>
          <p:cNvSpPr txBox="1">
            <a:spLocks noChangeArrowheads="1"/>
          </p:cNvSpPr>
          <p:nvPr/>
        </p:nvSpPr>
        <p:spPr bwMode="auto">
          <a:xfrm>
            <a:off x="152792" y="921602"/>
            <a:ext cx="8915400" cy="1077218"/>
          </a:xfrm>
          <a:prstGeom prst="rect">
            <a:avLst/>
          </a:prstGeom>
          <a:noFill/>
          <a:ln w="9525">
            <a:noFill/>
            <a:miter lim="800000"/>
            <a:headEnd/>
            <a:tailEnd/>
          </a:ln>
        </p:spPr>
        <p:txBody>
          <a:bodyPr>
            <a:spAutoFit/>
          </a:bodyPr>
          <a:lstStyle/>
          <a:p>
            <a:pPr marL="457200" indent="-457200">
              <a:spcBef>
                <a:spcPct val="50000"/>
              </a:spcBef>
              <a:buFont typeface="Wingdings" panose="05000000000000000000" pitchFamily="2" charset="2"/>
              <a:buChar char="§"/>
            </a:pPr>
            <a:r>
              <a:rPr lang="en-US" sz="3200" dirty="0">
                <a:solidFill>
                  <a:srgbClr val="FFFF00"/>
                </a:solidFill>
                <a:latin typeface="Calibri" pitchFamily="34" charset="0"/>
                <a:cs typeface="Calibri" pitchFamily="34" charset="0"/>
              </a:rPr>
              <a:t>Factors of Production - resources required to produce goods and services</a:t>
            </a:r>
          </a:p>
        </p:txBody>
      </p:sp>
      <p:sp>
        <p:nvSpPr>
          <p:cNvPr id="7" name="Text Box 6"/>
          <p:cNvSpPr txBox="1">
            <a:spLocks noChangeArrowheads="1"/>
          </p:cNvSpPr>
          <p:nvPr/>
        </p:nvSpPr>
        <p:spPr bwMode="auto">
          <a:xfrm>
            <a:off x="533400" y="-86618"/>
            <a:ext cx="8305800" cy="1077218"/>
          </a:xfrm>
          <a:prstGeom prst="rect">
            <a:avLst/>
          </a:prstGeom>
          <a:noFill/>
          <a:ln w="9525">
            <a:noFill/>
            <a:miter lim="800000"/>
            <a:headEnd/>
            <a:tailEnd/>
          </a:ln>
        </p:spPr>
        <p:txBody>
          <a:bodyPr>
            <a:spAutoFit/>
          </a:bodyPr>
          <a:lstStyle/>
          <a:p>
            <a:pPr marL="457200" indent="-457200" algn="ctr">
              <a:spcBef>
                <a:spcPct val="50000"/>
              </a:spcBef>
            </a:pPr>
            <a:r>
              <a:rPr lang="en-US" sz="3200" dirty="0">
                <a:latin typeface="Calibri" pitchFamily="34" charset="0"/>
              </a:rPr>
              <a:t>What are the resources necessary to produce? </a:t>
            </a:r>
            <a:br>
              <a:rPr lang="en-US" sz="3200" dirty="0">
                <a:latin typeface="Calibri" pitchFamily="34" charset="0"/>
              </a:rPr>
            </a:br>
            <a:r>
              <a:rPr lang="en-US" sz="3200" dirty="0">
                <a:latin typeface="Calibri" pitchFamily="34" charset="0"/>
              </a:rPr>
              <a:t>Factors of Production</a:t>
            </a:r>
          </a:p>
        </p:txBody>
      </p:sp>
      <p:pic>
        <p:nvPicPr>
          <p:cNvPr id="12" name="Picture 11"/>
          <p:cNvPicPr>
            <a:picLocks noChangeAspect="1"/>
          </p:cNvPicPr>
          <p:nvPr/>
        </p:nvPicPr>
        <p:blipFill>
          <a:blip r:embed="rId2"/>
          <a:stretch>
            <a:fillRect/>
          </a:stretch>
        </p:blipFill>
        <p:spPr>
          <a:xfrm>
            <a:off x="519112" y="2033587"/>
            <a:ext cx="8105775" cy="279082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6614">
                                            <p:txEl>
                                              <p:pRg st="0" end="0"/>
                                            </p:txEl>
                                          </p:spTgt>
                                        </p:tgtEl>
                                        <p:attrNameLst>
                                          <p:attrName>style.visibility</p:attrName>
                                        </p:attrNameLst>
                                      </p:cBhvr>
                                      <p:to>
                                        <p:strVal val="visible"/>
                                      </p:to>
                                    </p:set>
                                    <p:animEffect transition="in" filter="fade">
                                      <p:cBhvr>
                                        <p:cTn id="7" dur="500"/>
                                        <p:tgtEl>
                                          <p:spTgt spid="1966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4"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2"/>
          <p:cNvSpPr txBox="1">
            <a:spLocks noRot="1" noChangeArrowheads="1"/>
          </p:cNvSpPr>
          <p:nvPr/>
        </p:nvSpPr>
        <p:spPr bwMode="auto">
          <a:xfrm>
            <a:off x="457200" y="-228600"/>
            <a:ext cx="8229600" cy="1143000"/>
          </a:xfrm>
          <a:prstGeom prst="rect">
            <a:avLst/>
          </a:prstGeom>
          <a:noFill/>
          <a:ln w="9525">
            <a:noFill/>
            <a:miter lim="800000"/>
            <a:headEnd/>
            <a:tailEnd/>
          </a:ln>
          <a:effectLst/>
        </p:spPr>
        <p:txBody>
          <a:bodyPr anchor="ctr"/>
          <a:lstStyle/>
          <a:p>
            <a:pPr algn="ctr" eaLnBrk="0" hangingPunct="0">
              <a:defRPr/>
            </a:pPr>
            <a:r>
              <a:rPr lang="en-US" sz="4400" b="1" kern="0" dirty="0">
                <a:solidFill>
                  <a:schemeClr val="tx2"/>
                </a:solidFill>
                <a:effectLst>
                  <a:outerShdw blurRad="38100" dist="38100" dir="2700000" algn="tl">
                    <a:srgbClr val="000000"/>
                  </a:outerShdw>
                </a:effectLst>
                <a:latin typeface="Calibri" pitchFamily="34" charset="0"/>
                <a:ea typeface="+mj-ea"/>
                <a:cs typeface="Times New Roman" pitchFamily="18" charset="0"/>
              </a:rPr>
              <a:t>Land</a:t>
            </a:r>
            <a:endParaRPr lang="en-US" sz="4400" b="1" kern="0" dirty="0">
              <a:solidFill>
                <a:schemeClr val="tx2"/>
              </a:solidFill>
              <a:effectLst>
                <a:outerShdw blurRad="38100" dist="38100" dir="2700000" algn="tl">
                  <a:srgbClr val="000000"/>
                </a:outerShdw>
              </a:effectLst>
              <a:latin typeface="Calibri" pitchFamily="34" charset="0"/>
              <a:ea typeface="+mj-ea"/>
              <a:cs typeface="+mj-cs"/>
            </a:endParaRPr>
          </a:p>
        </p:txBody>
      </p:sp>
      <p:sp>
        <p:nvSpPr>
          <p:cNvPr id="2" name="Rectangle 1"/>
          <p:cNvSpPr/>
          <p:nvPr/>
        </p:nvSpPr>
        <p:spPr>
          <a:xfrm>
            <a:off x="0" y="457200"/>
            <a:ext cx="9144000" cy="2677656"/>
          </a:xfrm>
          <a:prstGeom prst="rect">
            <a:avLst/>
          </a:prstGeom>
        </p:spPr>
        <p:txBody>
          <a:bodyPr wrap="square">
            <a:spAutoFit/>
          </a:bodyPr>
          <a:lstStyle/>
          <a:p>
            <a:pPr marL="342900" indent="-342900">
              <a:buFont typeface="Arial" pitchFamily="34" charset="0"/>
              <a:buChar char="•"/>
            </a:pPr>
            <a:r>
              <a:rPr lang="en-US" sz="2800" dirty="0">
                <a:latin typeface="Calibri" pitchFamily="34" charset="0"/>
                <a:cs typeface="Calibri" pitchFamily="34" charset="0"/>
              </a:rPr>
              <a:t>Land – natural resources not created by human effort that are used to produce goods and services</a:t>
            </a:r>
          </a:p>
          <a:p>
            <a:pPr marL="800100" lvl="1" indent="-342900">
              <a:buFont typeface="Arial" pitchFamily="34" charset="0"/>
              <a:buChar char="•"/>
            </a:pPr>
            <a:r>
              <a:rPr lang="en-US" sz="2800" dirty="0">
                <a:solidFill>
                  <a:schemeClr val="accent1">
                    <a:lumMod val="40000"/>
                    <a:lumOff val="60000"/>
                  </a:schemeClr>
                </a:solidFill>
                <a:latin typeface="Calibri" pitchFamily="34" charset="0"/>
                <a:cs typeface="Calibri" pitchFamily="34" charset="0"/>
              </a:rPr>
              <a:t>The "gifts of nature". </a:t>
            </a:r>
          </a:p>
          <a:p>
            <a:pPr marL="800100" lvl="1" indent="-342900">
              <a:buFont typeface="Arial" pitchFamily="34" charset="0"/>
              <a:buChar char="•"/>
            </a:pPr>
            <a:r>
              <a:rPr lang="en-US" sz="2800" dirty="0">
                <a:solidFill>
                  <a:srgbClr val="00FF00"/>
                </a:solidFill>
                <a:latin typeface="Calibri" pitchFamily="34" charset="0"/>
                <a:cs typeface="Calibri" pitchFamily="34" charset="0"/>
              </a:rPr>
              <a:t>Examples: Wind, water, natural vegetation, solar energy, and animals, etc...</a:t>
            </a:r>
            <a:br>
              <a:rPr lang="en-US" sz="2800" dirty="0">
                <a:solidFill>
                  <a:schemeClr val="accent1">
                    <a:lumMod val="40000"/>
                    <a:lumOff val="60000"/>
                  </a:schemeClr>
                </a:solidFill>
                <a:latin typeface="Calibri" pitchFamily="34" charset="0"/>
                <a:cs typeface="Calibri" pitchFamily="34" charset="0"/>
              </a:rPr>
            </a:br>
            <a:endParaRPr lang="en-US" sz="2800" dirty="0">
              <a:solidFill>
                <a:schemeClr val="accent1">
                  <a:lumMod val="40000"/>
                  <a:lumOff val="60000"/>
                </a:schemeClr>
              </a:solidFill>
              <a:latin typeface="Calibri" pitchFamily="34" charset="0"/>
              <a:cs typeface="Calibri" pitchFamily="34" charset="0"/>
            </a:endParaRPr>
          </a:p>
        </p:txBody>
      </p:sp>
      <p:pic>
        <p:nvPicPr>
          <p:cNvPr id="1026" name="Picture 2" descr="What Are Natural Resour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67" y="3276600"/>
            <a:ext cx="4495800" cy="2621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Image result for natural resour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276600"/>
            <a:ext cx="4007666" cy="2598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0209645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2"/>
          <p:cNvSpPr txBox="1">
            <a:spLocks noRot="1" noChangeArrowheads="1"/>
          </p:cNvSpPr>
          <p:nvPr/>
        </p:nvSpPr>
        <p:spPr bwMode="auto">
          <a:xfrm>
            <a:off x="457200" y="-228600"/>
            <a:ext cx="8229600" cy="1143000"/>
          </a:xfrm>
          <a:prstGeom prst="rect">
            <a:avLst/>
          </a:prstGeom>
          <a:noFill/>
          <a:ln w="9525">
            <a:noFill/>
            <a:miter lim="800000"/>
            <a:headEnd/>
            <a:tailEnd/>
          </a:ln>
          <a:effectLst/>
        </p:spPr>
        <p:txBody>
          <a:bodyPr anchor="ctr"/>
          <a:lstStyle/>
          <a:p>
            <a:pPr algn="ctr" eaLnBrk="0" hangingPunct="0">
              <a:defRPr/>
            </a:pPr>
            <a:r>
              <a:rPr lang="en-US" sz="4000" b="1" kern="0" dirty="0">
                <a:solidFill>
                  <a:schemeClr val="tx2"/>
                </a:solidFill>
                <a:latin typeface="Arial" pitchFamily="34" charset="0"/>
                <a:ea typeface="+mj-ea"/>
                <a:cs typeface="Arial" pitchFamily="34" charset="0"/>
              </a:rPr>
              <a:t>Labor</a:t>
            </a:r>
          </a:p>
        </p:txBody>
      </p:sp>
      <p:sp>
        <p:nvSpPr>
          <p:cNvPr id="2" name="Rectangle 1"/>
          <p:cNvSpPr/>
          <p:nvPr/>
        </p:nvSpPr>
        <p:spPr>
          <a:xfrm>
            <a:off x="152400" y="609600"/>
            <a:ext cx="8991600" cy="3108543"/>
          </a:xfrm>
          <a:prstGeom prst="rect">
            <a:avLst/>
          </a:prstGeom>
        </p:spPr>
        <p:txBody>
          <a:bodyPr wrap="square">
            <a:spAutoFit/>
          </a:bodyPr>
          <a:lstStyle/>
          <a:p>
            <a:pPr marL="342900" indent="-342900">
              <a:buFont typeface="Arial" pitchFamily="34" charset="0"/>
              <a:buChar char="•"/>
            </a:pPr>
            <a:r>
              <a:rPr lang="en-US" sz="2800" dirty="0">
                <a:latin typeface="Calibri" pitchFamily="34" charset="0"/>
                <a:cs typeface="Calibri" pitchFamily="34" charset="0"/>
              </a:rPr>
              <a:t>Labor – time and effort devoted to producing goods and services.</a:t>
            </a:r>
          </a:p>
          <a:p>
            <a:pPr marL="800100" lvl="1" indent="-342900">
              <a:buFont typeface="Arial" pitchFamily="34" charset="0"/>
              <a:buChar char="•"/>
            </a:pPr>
            <a:r>
              <a:rPr lang="en-US" sz="2800" dirty="0">
                <a:solidFill>
                  <a:srgbClr val="00FF00"/>
                </a:solidFill>
                <a:latin typeface="Calibri" pitchFamily="34" charset="0"/>
                <a:cs typeface="Calibri" pitchFamily="34" charset="0"/>
              </a:rPr>
              <a:t>“The Workers”</a:t>
            </a:r>
          </a:p>
          <a:p>
            <a:pPr marL="800100" lvl="1" indent="-342900">
              <a:buFont typeface="Arial" pitchFamily="34" charset="0"/>
              <a:buChar char="•"/>
            </a:pPr>
            <a:r>
              <a:rPr lang="en-US" sz="2800" dirty="0">
                <a:solidFill>
                  <a:srgbClr val="00FF00"/>
                </a:solidFill>
                <a:latin typeface="Calibri" pitchFamily="34" charset="0"/>
                <a:cs typeface="Calibri" pitchFamily="34" charset="0"/>
              </a:rPr>
              <a:t>Labor resources are those provided by the body and minds of men and women. </a:t>
            </a:r>
          </a:p>
          <a:p>
            <a:pPr marL="800100" lvl="1" indent="-342900">
              <a:buFont typeface="Arial" pitchFamily="34" charset="0"/>
              <a:buChar char="•"/>
            </a:pPr>
            <a:r>
              <a:rPr lang="en-US" sz="2800" dirty="0">
                <a:solidFill>
                  <a:srgbClr val="FFFF00"/>
                </a:solidFill>
                <a:latin typeface="Calibri" pitchFamily="34" charset="0"/>
                <a:cs typeface="Calibri" pitchFamily="34" charset="0"/>
              </a:rPr>
              <a:t>Examples: Cashier at Wal-Mart, teachers, construction workers, etc...</a:t>
            </a:r>
          </a:p>
        </p:txBody>
      </p:sp>
      <p:pic>
        <p:nvPicPr>
          <p:cNvPr id="2050" name="Picture 2" descr="Image result for labor forc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25" b="18733"/>
          <a:stretch/>
        </p:blipFill>
        <p:spPr bwMode="auto">
          <a:xfrm>
            <a:off x="304800" y="3762259"/>
            <a:ext cx="6102742" cy="272276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us cia world fact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7394" y="3750227"/>
            <a:ext cx="2129459" cy="2730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77644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2"/>
          <p:cNvSpPr txBox="1">
            <a:spLocks noRot="1" noChangeArrowheads="1"/>
          </p:cNvSpPr>
          <p:nvPr/>
        </p:nvSpPr>
        <p:spPr bwMode="auto">
          <a:xfrm>
            <a:off x="457200" y="-304800"/>
            <a:ext cx="8229600" cy="1143000"/>
          </a:xfrm>
          <a:prstGeom prst="rect">
            <a:avLst/>
          </a:prstGeom>
          <a:noFill/>
          <a:ln w="9525">
            <a:noFill/>
            <a:miter lim="800000"/>
            <a:headEnd/>
            <a:tailEnd/>
          </a:ln>
          <a:effectLst/>
        </p:spPr>
        <p:txBody>
          <a:bodyPr anchor="ctr"/>
          <a:lstStyle/>
          <a:p>
            <a:pPr algn="ctr" eaLnBrk="0" hangingPunct="0">
              <a:defRPr/>
            </a:pPr>
            <a:r>
              <a:rPr lang="en-US" sz="4400" b="1" kern="0" dirty="0">
                <a:solidFill>
                  <a:schemeClr val="tx2"/>
                </a:solidFill>
                <a:effectLst>
                  <a:outerShdw blurRad="38100" dist="38100" dir="2700000" algn="tl">
                    <a:srgbClr val="000000"/>
                  </a:outerShdw>
                </a:effectLst>
                <a:latin typeface="Calibri" pitchFamily="34" charset="0"/>
                <a:ea typeface="+mj-ea"/>
                <a:cs typeface="Times New Roman" pitchFamily="18" charset="0"/>
              </a:rPr>
              <a:t>Capital</a:t>
            </a:r>
            <a:endParaRPr lang="en-US" sz="4400" b="1" kern="0" dirty="0">
              <a:solidFill>
                <a:schemeClr val="tx2"/>
              </a:solidFill>
              <a:effectLst>
                <a:outerShdw blurRad="38100" dist="38100" dir="2700000" algn="tl">
                  <a:srgbClr val="000000"/>
                </a:outerShdw>
              </a:effectLst>
              <a:latin typeface="Calibri" pitchFamily="34" charset="0"/>
              <a:ea typeface="+mj-ea"/>
              <a:cs typeface="+mj-cs"/>
            </a:endParaRPr>
          </a:p>
        </p:txBody>
      </p:sp>
      <p:sp>
        <p:nvSpPr>
          <p:cNvPr id="8" name="Rectangle 7"/>
          <p:cNvSpPr>
            <a:spLocks noChangeArrowheads="1"/>
          </p:cNvSpPr>
          <p:nvPr/>
        </p:nvSpPr>
        <p:spPr bwMode="auto">
          <a:xfrm>
            <a:off x="0" y="152400"/>
            <a:ext cx="9144000" cy="2923877"/>
          </a:xfrm>
          <a:prstGeom prst="rect">
            <a:avLst/>
          </a:prstGeom>
          <a:noFill/>
          <a:ln w="9525">
            <a:noFill/>
            <a:miter lim="800000"/>
            <a:headEnd/>
            <a:tailEnd/>
          </a:ln>
        </p:spPr>
        <p:txBody>
          <a:bodyPr wrap="square">
            <a:spAutoFit/>
          </a:bodyPr>
          <a:lstStyle/>
          <a:p>
            <a:pPr>
              <a:spcBef>
                <a:spcPct val="20000"/>
              </a:spcBef>
              <a:buClr>
                <a:schemeClr val="tx2"/>
              </a:buClr>
              <a:buSzPct val="70000"/>
            </a:pPr>
            <a:r>
              <a:rPr lang="en-US" dirty="0">
                <a:solidFill>
                  <a:srgbClr val="00FF00"/>
                </a:solidFill>
                <a:latin typeface="Calibri" pitchFamily="34" charset="0"/>
                <a:cs typeface="Calibri" pitchFamily="34" charset="0"/>
              </a:rPr>
              <a:t>3 Types</a:t>
            </a:r>
          </a:p>
          <a:p>
            <a:pPr marL="457200" indent="-457200">
              <a:spcBef>
                <a:spcPct val="20000"/>
              </a:spcBef>
              <a:buClr>
                <a:schemeClr val="tx2"/>
              </a:buClr>
              <a:buSzPct val="70000"/>
              <a:buFont typeface="+mj-lt"/>
              <a:buAutoNum type="arabicPeriod"/>
            </a:pPr>
            <a:r>
              <a:rPr lang="en-US" dirty="0">
                <a:latin typeface="Calibri" pitchFamily="34" charset="0"/>
                <a:cs typeface="Calibri" pitchFamily="34" charset="0"/>
              </a:rPr>
              <a:t>Physical Capital – also known as Capital Goods, human made objects used to create other goods and services </a:t>
            </a:r>
          </a:p>
          <a:p>
            <a:pPr marL="800100" lvl="1" indent="-342900">
              <a:spcBef>
                <a:spcPct val="20000"/>
              </a:spcBef>
              <a:buClr>
                <a:schemeClr val="tx2"/>
              </a:buClr>
              <a:buSzPct val="70000"/>
              <a:buFont typeface="Wingdings" pitchFamily="2" charset="2"/>
              <a:buChar char="n"/>
            </a:pPr>
            <a:r>
              <a:rPr lang="en-US" dirty="0">
                <a:latin typeface="Calibri" pitchFamily="34" charset="0"/>
                <a:cs typeface="Calibri" pitchFamily="34" charset="0"/>
              </a:rPr>
              <a:t>Examples: Machines, phones, computers, equipment</a:t>
            </a:r>
          </a:p>
          <a:p>
            <a:pPr marL="457200" indent="-457200">
              <a:spcBef>
                <a:spcPct val="20000"/>
              </a:spcBef>
              <a:buClr>
                <a:schemeClr val="tx2"/>
              </a:buClr>
              <a:buSzPct val="70000"/>
              <a:buFont typeface="+mj-lt"/>
              <a:buAutoNum type="arabicPeriod"/>
            </a:pPr>
            <a:r>
              <a:rPr lang="en-US" dirty="0">
                <a:solidFill>
                  <a:schemeClr val="accent1">
                    <a:lumMod val="40000"/>
                    <a:lumOff val="60000"/>
                  </a:schemeClr>
                </a:solidFill>
                <a:latin typeface="Calibri" pitchFamily="34" charset="0"/>
                <a:cs typeface="Calibri" pitchFamily="34" charset="0"/>
              </a:rPr>
              <a:t>Human Capital – skills, abilities, and specialized talents of people</a:t>
            </a:r>
          </a:p>
          <a:p>
            <a:pPr marL="800100" lvl="1" indent="-342900">
              <a:spcBef>
                <a:spcPct val="20000"/>
              </a:spcBef>
              <a:buClr>
                <a:schemeClr val="tx2"/>
              </a:buClr>
              <a:buSzPct val="70000"/>
              <a:buFont typeface="Wingdings" pitchFamily="2" charset="2"/>
              <a:buChar char="n"/>
            </a:pPr>
            <a:r>
              <a:rPr lang="en-US" dirty="0">
                <a:solidFill>
                  <a:schemeClr val="accent1">
                    <a:lumMod val="40000"/>
                    <a:lumOff val="60000"/>
                  </a:schemeClr>
                </a:solidFill>
                <a:latin typeface="Calibri" pitchFamily="34" charset="0"/>
                <a:cs typeface="Calibri" pitchFamily="34" charset="0"/>
              </a:rPr>
              <a:t>Examples: College, training, technical school, etc. </a:t>
            </a:r>
          </a:p>
          <a:p>
            <a:pPr marL="457200" indent="-457200">
              <a:spcBef>
                <a:spcPct val="20000"/>
              </a:spcBef>
              <a:buClr>
                <a:schemeClr val="tx2"/>
              </a:buClr>
              <a:buSzPct val="70000"/>
              <a:buFont typeface="+mj-lt"/>
              <a:buAutoNum type="arabicPeriod"/>
            </a:pPr>
            <a:r>
              <a:rPr lang="en-US" dirty="0">
                <a:solidFill>
                  <a:srgbClr val="00FF00"/>
                </a:solidFill>
                <a:latin typeface="Calibri" pitchFamily="34" charset="0"/>
                <a:cs typeface="Calibri" pitchFamily="34" charset="0"/>
              </a:rPr>
              <a:t>Financial Capital – money, used by businesses to invest in their business</a:t>
            </a:r>
          </a:p>
          <a:p>
            <a:pPr marL="800100" lvl="1" indent="-342900">
              <a:spcBef>
                <a:spcPct val="20000"/>
              </a:spcBef>
              <a:buClr>
                <a:schemeClr val="tx2"/>
              </a:buClr>
              <a:buSzPct val="70000"/>
              <a:buFont typeface="Wingdings" pitchFamily="2" charset="2"/>
              <a:buChar char="n"/>
            </a:pPr>
            <a:r>
              <a:rPr lang="en-US" dirty="0">
                <a:solidFill>
                  <a:srgbClr val="00FF00"/>
                </a:solidFill>
                <a:latin typeface="Calibri" pitchFamily="34" charset="0"/>
                <a:cs typeface="Calibri" pitchFamily="34" charset="0"/>
              </a:rPr>
              <a:t>Examples: money</a:t>
            </a:r>
          </a:p>
        </p:txBody>
      </p:sp>
      <p:pic>
        <p:nvPicPr>
          <p:cNvPr id="2" name="Picture 1"/>
          <p:cNvPicPr>
            <a:picLocks noChangeAspect="1"/>
          </p:cNvPicPr>
          <p:nvPr/>
        </p:nvPicPr>
        <p:blipFill>
          <a:blip r:embed="rId2"/>
          <a:stretch>
            <a:fillRect/>
          </a:stretch>
        </p:blipFill>
        <p:spPr>
          <a:xfrm>
            <a:off x="3352800" y="3352800"/>
            <a:ext cx="2655055" cy="25781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3"/>
          <a:stretch>
            <a:fillRect/>
          </a:stretch>
        </p:blipFill>
        <p:spPr>
          <a:xfrm>
            <a:off x="405481" y="3400336"/>
            <a:ext cx="2499307" cy="25918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4"/>
          <a:stretch>
            <a:fillRect/>
          </a:stretch>
        </p:blipFill>
        <p:spPr>
          <a:xfrm>
            <a:off x="6272463" y="3352800"/>
            <a:ext cx="2531456" cy="25781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1069272" y="5615300"/>
            <a:ext cx="977832" cy="369332"/>
          </a:xfrm>
          <a:prstGeom prst="rect">
            <a:avLst/>
          </a:prstGeom>
          <a:solidFill>
            <a:srgbClr val="969696"/>
          </a:solidFill>
        </p:spPr>
        <p:txBody>
          <a:bodyPr wrap="none" rtlCol="0">
            <a:spAutoFit/>
          </a:bodyPr>
          <a:lstStyle/>
          <a:p>
            <a:r>
              <a:rPr lang="en-US" sz="1800" dirty="0">
                <a:latin typeface="Calibri" panose="020F0502020204030204" pitchFamily="34" charset="0"/>
                <a:cs typeface="Calibri" panose="020F0502020204030204" pitchFamily="34" charset="0"/>
              </a:rPr>
              <a:t>Physical </a:t>
            </a:r>
          </a:p>
        </p:txBody>
      </p:sp>
      <p:sp>
        <p:nvSpPr>
          <p:cNvPr id="9" name="TextBox 8"/>
          <p:cNvSpPr txBox="1"/>
          <p:nvPr/>
        </p:nvSpPr>
        <p:spPr>
          <a:xfrm>
            <a:off x="4345872" y="5561630"/>
            <a:ext cx="867545" cy="369332"/>
          </a:xfrm>
          <a:prstGeom prst="rect">
            <a:avLst/>
          </a:prstGeom>
          <a:solidFill>
            <a:srgbClr val="969696"/>
          </a:solidFill>
        </p:spPr>
        <p:txBody>
          <a:bodyPr wrap="none" rtlCol="0">
            <a:spAutoFit/>
          </a:bodyPr>
          <a:lstStyle/>
          <a:p>
            <a:r>
              <a:rPr lang="en-US" sz="1800" dirty="0">
                <a:latin typeface="Calibri" panose="020F0502020204030204" pitchFamily="34" charset="0"/>
                <a:cs typeface="Calibri" panose="020F0502020204030204" pitchFamily="34" charset="0"/>
              </a:rPr>
              <a:t>Human</a:t>
            </a:r>
          </a:p>
        </p:txBody>
      </p:sp>
      <p:sp>
        <p:nvSpPr>
          <p:cNvPr id="10" name="TextBox 9"/>
          <p:cNvSpPr txBox="1"/>
          <p:nvPr/>
        </p:nvSpPr>
        <p:spPr>
          <a:xfrm>
            <a:off x="7084441" y="5574268"/>
            <a:ext cx="1011815" cy="369332"/>
          </a:xfrm>
          <a:prstGeom prst="rect">
            <a:avLst/>
          </a:prstGeom>
          <a:solidFill>
            <a:srgbClr val="969696"/>
          </a:solidFill>
        </p:spPr>
        <p:txBody>
          <a:bodyPr wrap="none" rtlCol="0">
            <a:spAutoFit/>
          </a:bodyPr>
          <a:lstStyle/>
          <a:p>
            <a:r>
              <a:rPr lang="en-US" sz="1800" dirty="0">
                <a:latin typeface="Calibri" panose="020F0502020204030204" pitchFamily="34" charset="0"/>
                <a:cs typeface="Calibri" panose="020F0502020204030204" pitchFamily="34" charset="0"/>
              </a:rPr>
              <a:t>Financial</a:t>
            </a:r>
          </a:p>
        </p:txBody>
      </p:sp>
    </p:spTree>
    <p:extLst>
      <p:ext uri="{BB962C8B-B14F-4D97-AF65-F5344CB8AC3E}">
        <p14:creationId xmlns:p14="http://schemas.microsoft.com/office/powerpoint/2010/main" val="3585358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5"/>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txBox="1">
            <a:spLocks noRot="1" noChangeArrowheads="1"/>
          </p:cNvSpPr>
          <p:nvPr/>
        </p:nvSpPr>
        <p:spPr bwMode="auto">
          <a:xfrm>
            <a:off x="457200" y="-152400"/>
            <a:ext cx="8229600" cy="1143000"/>
          </a:xfrm>
          <a:prstGeom prst="rect">
            <a:avLst/>
          </a:prstGeom>
          <a:noFill/>
          <a:ln w="9525">
            <a:noFill/>
            <a:miter lim="800000"/>
            <a:headEnd/>
            <a:tailEnd/>
          </a:ln>
          <a:effectLst/>
        </p:spPr>
        <p:txBody>
          <a:bodyPr anchor="ctr"/>
          <a:lstStyle/>
          <a:p>
            <a:pPr algn="ctr" eaLnBrk="0" hangingPunct="0">
              <a:defRPr/>
            </a:pPr>
            <a:r>
              <a:rPr lang="en-US" sz="4400" b="1" kern="0" dirty="0">
                <a:solidFill>
                  <a:schemeClr val="tx2"/>
                </a:solidFill>
                <a:effectLst>
                  <a:outerShdw blurRad="38100" dist="38100" dir="2700000" algn="tl">
                    <a:srgbClr val="000000"/>
                  </a:outerShdw>
                </a:effectLst>
                <a:latin typeface="Calibri" pitchFamily="34" charset="0"/>
                <a:ea typeface="+mj-ea"/>
                <a:cs typeface="Times New Roman" pitchFamily="18" charset="0"/>
              </a:rPr>
              <a:t>Entrepreneurs</a:t>
            </a:r>
            <a:endParaRPr lang="en-US" sz="4400" b="1" kern="0" dirty="0">
              <a:solidFill>
                <a:schemeClr val="tx2"/>
              </a:solidFill>
              <a:effectLst>
                <a:outerShdw blurRad="38100" dist="38100" dir="2700000" algn="tl">
                  <a:srgbClr val="000000"/>
                </a:outerShdw>
              </a:effectLst>
              <a:latin typeface="Calibri" pitchFamily="34" charset="0"/>
              <a:ea typeface="+mj-ea"/>
              <a:cs typeface="+mj-cs"/>
            </a:endParaRPr>
          </a:p>
        </p:txBody>
      </p:sp>
      <p:sp>
        <p:nvSpPr>
          <p:cNvPr id="2" name="Rectangle 1"/>
          <p:cNvSpPr/>
          <p:nvPr/>
        </p:nvSpPr>
        <p:spPr>
          <a:xfrm>
            <a:off x="0" y="762000"/>
            <a:ext cx="9220200" cy="2246769"/>
          </a:xfrm>
          <a:prstGeom prst="rect">
            <a:avLst/>
          </a:prstGeom>
        </p:spPr>
        <p:txBody>
          <a:bodyPr wrap="square">
            <a:spAutoFit/>
          </a:bodyPr>
          <a:lstStyle/>
          <a:p>
            <a:pPr marL="342900" indent="-342900">
              <a:buFont typeface="Arial" pitchFamily="34" charset="0"/>
              <a:buChar char="•"/>
            </a:pPr>
            <a:r>
              <a:rPr lang="en-US" sz="2800" dirty="0">
                <a:latin typeface="Calibri" pitchFamily="34" charset="0"/>
                <a:cs typeface="Calibri" pitchFamily="34" charset="0"/>
              </a:rPr>
              <a:t>Entrepreneurs – business owners who organize the factors of production to bring stuff to the market </a:t>
            </a:r>
          </a:p>
          <a:p>
            <a:pPr marL="800100" lvl="1" indent="-342900">
              <a:buFont typeface="Arial" pitchFamily="34" charset="0"/>
              <a:buChar char="•"/>
            </a:pPr>
            <a:r>
              <a:rPr lang="en-US" sz="2800" dirty="0">
                <a:solidFill>
                  <a:srgbClr val="00FF00"/>
                </a:solidFill>
                <a:latin typeface="Calibri" pitchFamily="34" charset="0"/>
                <a:cs typeface="Calibri" pitchFamily="34" charset="0"/>
              </a:rPr>
              <a:t>Entrepreneurs are the "risk takers" who produce a good or service that they believe will succeed in the marketplace.</a:t>
            </a:r>
          </a:p>
        </p:txBody>
      </p:sp>
      <p:pic>
        <p:nvPicPr>
          <p:cNvPr id="7" name="Picture 6"/>
          <p:cNvPicPr>
            <a:picLocks noChangeAspect="1"/>
          </p:cNvPicPr>
          <p:nvPr/>
        </p:nvPicPr>
        <p:blipFill>
          <a:blip r:embed="rId2"/>
          <a:stretch>
            <a:fillRect/>
          </a:stretch>
        </p:blipFill>
        <p:spPr>
          <a:xfrm>
            <a:off x="132346" y="3124200"/>
            <a:ext cx="4648200" cy="2273888"/>
          </a:xfrm>
          <a:prstGeom prst="rect">
            <a:avLst/>
          </a:prstGeom>
        </p:spPr>
      </p:pic>
      <p:pic>
        <p:nvPicPr>
          <p:cNvPr id="8" name="Picture 7"/>
          <p:cNvPicPr>
            <a:picLocks noChangeAspect="1"/>
          </p:cNvPicPr>
          <p:nvPr/>
        </p:nvPicPr>
        <p:blipFill>
          <a:blip r:embed="rId3"/>
          <a:stretch>
            <a:fillRect/>
          </a:stretch>
        </p:blipFill>
        <p:spPr>
          <a:xfrm>
            <a:off x="4796588" y="3124200"/>
            <a:ext cx="4268127" cy="2374231"/>
          </a:xfrm>
          <a:prstGeom prst="rect">
            <a:avLst/>
          </a:prstGeom>
        </p:spPr>
      </p:pic>
    </p:spTree>
    <p:extLst>
      <p:ext uri="{BB962C8B-B14F-4D97-AF65-F5344CB8AC3E}">
        <p14:creationId xmlns:p14="http://schemas.microsoft.com/office/powerpoint/2010/main" val="266732338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a:t>Factors of Production</a:t>
            </a:r>
          </a:p>
        </p:txBody>
      </p:sp>
      <p:pic>
        <p:nvPicPr>
          <p:cNvPr id="143362" name="Picture 2" descr="http://well-spent.com/wp-content/uploads/2011/11/Hessnatur_Organic_Cotton_Sweater_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2245" y="3135573"/>
            <a:ext cx="2485016" cy="2514600"/>
          </a:xfrm>
          <a:prstGeom prst="rect">
            <a:avLst/>
          </a:prstGeom>
          <a:noFill/>
        </p:spPr>
      </p:pic>
      <p:sp>
        <p:nvSpPr>
          <p:cNvPr id="18" name="TextBox 17"/>
          <p:cNvSpPr txBox="1"/>
          <p:nvPr/>
        </p:nvSpPr>
        <p:spPr>
          <a:xfrm>
            <a:off x="1853088" y="1905000"/>
            <a:ext cx="457200" cy="400110"/>
          </a:xfrm>
          <a:prstGeom prst="rect">
            <a:avLst/>
          </a:prstGeom>
          <a:noFill/>
        </p:spPr>
        <p:txBody>
          <a:bodyPr wrap="square" rtlCol="0">
            <a:spAutoFit/>
          </a:bodyPr>
          <a:lstStyle/>
          <a:p>
            <a:r>
              <a:rPr lang="en-US" b="1" dirty="0"/>
              <a:t>+</a:t>
            </a:r>
          </a:p>
        </p:txBody>
      </p:sp>
      <p:sp>
        <p:nvSpPr>
          <p:cNvPr id="19" name="TextBox 18"/>
          <p:cNvSpPr txBox="1"/>
          <p:nvPr/>
        </p:nvSpPr>
        <p:spPr>
          <a:xfrm>
            <a:off x="4267200" y="1905000"/>
            <a:ext cx="457200" cy="400110"/>
          </a:xfrm>
          <a:prstGeom prst="rect">
            <a:avLst/>
          </a:prstGeom>
          <a:noFill/>
        </p:spPr>
        <p:txBody>
          <a:bodyPr wrap="square" rtlCol="0">
            <a:spAutoFit/>
          </a:bodyPr>
          <a:lstStyle/>
          <a:p>
            <a:r>
              <a:rPr lang="en-US" b="1" dirty="0"/>
              <a:t>+</a:t>
            </a:r>
          </a:p>
        </p:txBody>
      </p:sp>
      <p:sp>
        <p:nvSpPr>
          <p:cNvPr id="20" name="TextBox 19"/>
          <p:cNvSpPr txBox="1"/>
          <p:nvPr/>
        </p:nvSpPr>
        <p:spPr>
          <a:xfrm>
            <a:off x="6748402" y="1905000"/>
            <a:ext cx="457200" cy="400110"/>
          </a:xfrm>
          <a:prstGeom prst="rect">
            <a:avLst/>
          </a:prstGeom>
          <a:noFill/>
        </p:spPr>
        <p:txBody>
          <a:bodyPr wrap="square" rtlCol="0">
            <a:spAutoFit/>
          </a:bodyPr>
          <a:lstStyle/>
          <a:p>
            <a:r>
              <a:rPr lang="en-US" b="1" dirty="0"/>
              <a:t>+</a:t>
            </a:r>
          </a:p>
        </p:txBody>
      </p:sp>
      <p:sp>
        <p:nvSpPr>
          <p:cNvPr id="21" name="TextBox 20"/>
          <p:cNvSpPr txBox="1"/>
          <p:nvPr/>
        </p:nvSpPr>
        <p:spPr>
          <a:xfrm>
            <a:off x="2775045" y="4049973"/>
            <a:ext cx="457200" cy="400110"/>
          </a:xfrm>
          <a:prstGeom prst="rect">
            <a:avLst/>
          </a:prstGeom>
          <a:noFill/>
        </p:spPr>
        <p:txBody>
          <a:bodyPr wrap="square" rtlCol="0">
            <a:spAutoFit/>
          </a:bodyPr>
          <a:lstStyle/>
          <a:p>
            <a:r>
              <a:rPr lang="en-US" b="1" dirty="0"/>
              <a:t>=</a:t>
            </a:r>
          </a:p>
        </p:txBody>
      </p:sp>
      <p:sp>
        <p:nvSpPr>
          <p:cNvPr id="22" name="TextBox 21"/>
          <p:cNvSpPr txBox="1"/>
          <p:nvPr/>
        </p:nvSpPr>
        <p:spPr>
          <a:xfrm>
            <a:off x="457200" y="762000"/>
            <a:ext cx="914400" cy="400110"/>
          </a:xfrm>
          <a:prstGeom prst="rect">
            <a:avLst/>
          </a:prstGeom>
          <a:noFill/>
        </p:spPr>
        <p:txBody>
          <a:bodyPr wrap="square" rtlCol="0">
            <a:spAutoFit/>
          </a:bodyPr>
          <a:lstStyle/>
          <a:p>
            <a:r>
              <a:rPr lang="en-US" b="1" dirty="0">
                <a:latin typeface="Calibri" pitchFamily="34" charset="0"/>
              </a:rPr>
              <a:t>Land</a:t>
            </a:r>
          </a:p>
        </p:txBody>
      </p:sp>
      <p:sp>
        <p:nvSpPr>
          <p:cNvPr id="23" name="TextBox 22"/>
          <p:cNvSpPr txBox="1"/>
          <p:nvPr/>
        </p:nvSpPr>
        <p:spPr>
          <a:xfrm>
            <a:off x="2743200" y="762000"/>
            <a:ext cx="1295400" cy="400110"/>
          </a:xfrm>
          <a:prstGeom prst="rect">
            <a:avLst/>
          </a:prstGeom>
          <a:noFill/>
        </p:spPr>
        <p:txBody>
          <a:bodyPr wrap="square" rtlCol="0">
            <a:spAutoFit/>
          </a:bodyPr>
          <a:lstStyle/>
          <a:p>
            <a:r>
              <a:rPr lang="en-US" b="1" dirty="0">
                <a:latin typeface="Calibri" pitchFamily="34" charset="0"/>
              </a:rPr>
              <a:t>Capital</a:t>
            </a:r>
          </a:p>
        </p:txBody>
      </p:sp>
      <p:sp>
        <p:nvSpPr>
          <p:cNvPr id="24" name="TextBox 23"/>
          <p:cNvSpPr txBox="1"/>
          <p:nvPr/>
        </p:nvSpPr>
        <p:spPr>
          <a:xfrm>
            <a:off x="5334000" y="762000"/>
            <a:ext cx="1295400" cy="400110"/>
          </a:xfrm>
          <a:prstGeom prst="rect">
            <a:avLst/>
          </a:prstGeom>
          <a:noFill/>
        </p:spPr>
        <p:txBody>
          <a:bodyPr wrap="square" rtlCol="0">
            <a:spAutoFit/>
          </a:bodyPr>
          <a:lstStyle/>
          <a:p>
            <a:r>
              <a:rPr lang="en-US" b="1" dirty="0">
                <a:latin typeface="Calibri" pitchFamily="34" charset="0"/>
              </a:rPr>
              <a:t>Labor</a:t>
            </a:r>
          </a:p>
        </p:txBody>
      </p:sp>
      <p:sp>
        <p:nvSpPr>
          <p:cNvPr id="25" name="TextBox 24"/>
          <p:cNvSpPr txBox="1"/>
          <p:nvPr/>
        </p:nvSpPr>
        <p:spPr>
          <a:xfrm>
            <a:off x="7315200" y="762000"/>
            <a:ext cx="1828800" cy="400110"/>
          </a:xfrm>
          <a:prstGeom prst="rect">
            <a:avLst/>
          </a:prstGeom>
          <a:noFill/>
        </p:spPr>
        <p:txBody>
          <a:bodyPr wrap="square" rtlCol="0">
            <a:spAutoFit/>
          </a:bodyPr>
          <a:lstStyle/>
          <a:p>
            <a:r>
              <a:rPr lang="en-US" b="1" dirty="0">
                <a:latin typeface="Calibri" pitchFamily="34" charset="0"/>
              </a:rPr>
              <a:t>Entrepreneur</a:t>
            </a:r>
          </a:p>
        </p:txBody>
      </p:sp>
      <p:pic>
        <p:nvPicPr>
          <p:cNvPr id="1026" name="Picture 2" descr="https://upload.wikimedia.org/wikipedia/commons/5/56/Module_Expre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0246" y="1183038"/>
            <a:ext cx="1448680" cy="150489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152400" y="1289538"/>
            <a:ext cx="1597911" cy="1392528"/>
          </a:xfrm>
          <a:prstGeom prst="rect">
            <a:avLst/>
          </a:prstGeom>
          <a:ln>
            <a:solidFill>
              <a:schemeClr val="accent1"/>
            </a:solidFill>
          </a:ln>
        </p:spPr>
      </p:pic>
      <p:pic>
        <p:nvPicPr>
          <p:cNvPr id="4" name="Picture 3"/>
          <p:cNvPicPr>
            <a:picLocks noChangeAspect="1"/>
          </p:cNvPicPr>
          <p:nvPr/>
        </p:nvPicPr>
        <p:blipFill>
          <a:blip r:embed="rId5"/>
          <a:stretch>
            <a:fillRect/>
          </a:stretch>
        </p:blipFill>
        <p:spPr>
          <a:xfrm>
            <a:off x="4724401" y="1219260"/>
            <a:ext cx="1912140" cy="1549615"/>
          </a:xfrm>
          <a:prstGeom prst="rect">
            <a:avLst/>
          </a:prstGeom>
        </p:spPr>
      </p:pic>
      <p:pic>
        <p:nvPicPr>
          <p:cNvPr id="5" name="Picture 4"/>
          <p:cNvPicPr>
            <a:picLocks noChangeAspect="1"/>
          </p:cNvPicPr>
          <p:nvPr/>
        </p:nvPicPr>
        <p:blipFill>
          <a:blip r:embed="rId6"/>
          <a:stretch>
            <a:fillRect/>
          </a:stretch>
        </p:blipFill>
        <p:spPr>
          <a:xfrm>
            <a:off x="7022324" y="1183038"/>
            <a:ext cx="1974086" cy="1515353"/>
          </a:xfrm>
          <a:prstGeom prst="rect">
            <a:avLst/>
          </a:prstGeom>
        </p:spPr>
      </p:pic>
    </p:spTree>
    <p:extLst>
      <p:ext uri="{BB962C8B-B14F-4D97-AF65-F5344CB8AC3E}">
        <p14:creationId xmlns:p14="http://schemas.microsoft.com/office/powerpoint/2010/main" val="34094866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0"/>
            <a:ext cx="9144000" cy="2917722"/>
          </a:xfrm>
          <a:prstGeom prst="rect">
            <a:avLst/>
          </a:prstGeom>
          <a:noFill/>
          <a:ln w="9525">
            <a:noFill/>
            <a:miter lim="800000"/>
            <a:headEnd/>
            <a:tailEnd/>
          </a:ln>
          <a:effectLst/>
        </p:spPr>
        <p:txBody>
          <a:bodyPr>
            <a:spAutoFit/>
          </a:bodyPr>
          <a:lstStyle/>
          <a:p>
            <a:pPr eaLnBrk="0" hangingPunct="0">
              <a:spcBef>
                <a:spcPct val="20000"/>
              </a:spcBef>
            </a:pPr>
            <a:r>
              <a:rPr kumimoji="1" lang="en-US" sz="1800" b="1" dirty="0">
                <a:solidFill>
                  <a:srgbClr val="00FF00"/>
                </a:solidFill>
                <a:latin typeface="Calibri" pitchFamily="34" charset="0"/>
                <a:cs typeface="Calibri" pitchFamily="34" charset="0"/>
              </a:rPr>
              <a:t>Classify the Factors of Production in the following scenario:</a:t>
            </a:r>
            <a:r>
              <a:rPr kumimoji="1" lang="en-US" sz="1800" dirty="0">
                <a:solidFill>
                  <a:srgbClr val="00FF00"/>
                </a:solidFill>
                <a:latin typeface="Calibri" pitchFamily="34" charset="0"/>
                <a:cs typeface="Calibri" pitchFamily="34" charset="0"/>
              </a:rPr>
              <a:t>  </a:t>
            </a:r>
          </a:p>
          <a:p>
            <a:pPr eaLnBrk="0" hangingPunct="0">
              <a:spcBef>
                <a:spcPct val="20000"/>
              </a:spcBef>
              <a:buFont typeface="Arial" pitchFamily="34" charset="0"/>
              <a:buChar char="•"/>
            </a:pPr>
            <a:r>
              <a:rPr kumimoji="1" lang="en-US" sz="1800" dirty="0">
                <a:latin typeface="Calibri" pitchFamily="34" charset="0"/>
                <a:cs typeface="Calibri" pitchFamily="34" charset="0"/>
              </a:rPr>
              <a:t>You decide to order a pizza to satisfy your wants. First, you enter your order on your cellphone with the company’s app, which shows up on the </a:t>
            </a:r>
            <a:r>
              <a:rPr kumimoji="1" lang="en-US" sz="1800" u="sng" dirty="0">
                <a:latin typeface="Calibri" pitchFamily="34" charset="0"/>
                <a:cs typeface="Calibri" pitchFamily="34" charset="0"/>
              </a:rPr>
              <a:t>computer monitor</a:t>
            </a:r>
            <a:r>
              <a:rPr kumimoji="1" lang="en-US" sz="1800" dirty="0">
                <a:latin typeface="Calibri" pitchFamily="34" charset="0"/>
                <a:cs typeface="Calibri" pitchFamily="34" charset="0"/>
              </a:rPr>
              <a:t> at the local </a:t>
            </a:r>
            <a:r>
              <a:rPr kumimoji="1" lang="en-US" sz="1800" u="sng" dirty="0">
                <a:latin typeface="Calibri" pitchFamily="34" charset="0"/>
                <a:cs typeface="Calibri" pitchFamily="34" charset="0"/>
              </a:rPr>
              <a:t>business own</a:t>
            </a:r>
            <a:r>
              <a:rPr kumimoji="1" lang="en-US" sz="1800" dirty="0">
                <a:latin typeface="Calibri" pitchFamily="34" charset="0"/>
                <a:cs typeface="Calibri" pitchFamily="34" charset="0"/>
              </a:rPr>
              <a:t>er’s pizzeria.  The information is queued on the </a:t>
            </a:r>
            <a:r>
              <a:rPr kumimoji="1" lang="en-US" sz="1800" u="sng" dirty="0" err="1">
                <a:latin typeface="Calibri" pitchFamily="34" charset="0"/>
                <a:cs typeface="Calibri" pitchFamily="34" charset="0"/>
              </a:rPr>
              <a:t>pizzaiolo’s</a:t>
            </a:r>
            <a:r>
              <a:rPr kumimoji="1" lang="en-US" sz="1800" u="sng" dirty="0">
                <a:latin typeface="Calibri" pitchFamily="34" charset="0"/>
                <a:cs typeface="Calibri" pitchFamily="34" charset="0"/>
              </a:rPr>
              <a:t> (pizza maker)</a:t>
            </a:r>
            <a:r>
              <a:rPr kumimoji="1" lang="en-US" sz="1800" dirty="0">
                <a:latin typeface="Calibri" pitchFamily="34" charset="0"/>
                <a:cs typeface="Calibri" pitchFamily="34" charset="0"/>
              </a:rPr>
              <a:t> company </a:t>
            </a:r>
            <a:r>
              <a:rPr kumimoji="1" lang="en-US" sz="1800" u="sng" dirty="0">
                <a:latin typeface="Calibri" pitchFamily="34" charset="0"/>
                <a:cs typeface="Calibri" pitchFamily="34" charset="0"/>
              </a:rPr>
              <a:t>iPad</a:t>
            </a:r>
            <a:r>
              <a:rPr kumimoji="1" lang="en-US" sz="1800" dirty="0">
                <a:latin typeface="Calibri" pitchFamily="34" charset="0"/>
                <a:cs typeface="Calibri" pitchFamily="34" charset="0"/>
              </a:rPr>
              <a:t> in the </a:t>
            </a:r>
            <a:r>
              <a:rPr kumimoji="1" lang="en-US" sz="1800" u="sng" dirty="0">
                <a:latin typeface="Calibri" pitchFamily="34" charset="0"/>
                <a:cs typeface="Calibri" pitchFamily="34" charset="0"/>
              </a:rPr>
              <a:t>kitchen.</a:t>
            </a:r>
            <a:r>
              <a:rPr kumimoji="1" lang="en-US" sz="1800" dirty="0">
                <a:latin typeface="Calibri" pitchFamily="34" charset="0"/>
                <a:cs typeface="Calibri" pitchFamily="34" charset="0"/>
              </a:rPr>
              <a:t>  He immediately begins working on the pizza by using his </a:t>
            </a:r>
            <a:r>
              <a:rPr kumimoji="1" lang="en-US" sz="1800" u="sng" dirty="0">
                <a:latin typeface="Calibri" pitchFamily="34" charset="0"/>
                <a:cs typeface="Calibri" pitchFamily="34" charset="0"/>
              </a:rPr>
              <a:t>knowledge of mixing dough </a:t>
            </a:r>
            <a:r>
              <a:rPr kumimoji="1" lang="en-US" sz="1800" dirty="0">
                <a:latin typeface="Calibri" pitchFamily="34" charset="0"/>
                <a:cs typeface="Calibri" pitchFamily="34" charset="0"/>
              </a:rPr>
              <a:t>out of</a:t>
            </a:r>
            <a:r>
              <a:rPr kumimoji="1" lang="en-US" sz="1800" u="sng" dirty="0">
                <a:latin typeface="Calibri" pitchFamily="34" charset="0"/>
                <a:cs typeface="Calibri" pitchFamily="34" charset="0"/>
              </a:rPr>
              <a:t> salt, flour, eggs, and milk</a:t>
            </a:r>
            <a:r>
              <a:rPr kumimoji="1" lang="en-US" sz="1800" dirty="0">
                <a:latin typeface="Calibri" pitchFamily="34" charset="0"/>
                <a:cs typeface="Calibri" pitchFamily="34" charset="0"/>
              </a:rPr>
              <a:t>.  The </a:t>
            </a:r>
            <a:r>
              <a:rPr kumimoji="1" lang="en-US" sz="1800" dirty="0" err="1">
                <a:latin typeface="Calibri" pitchFamily="34" charset="0"/>
                <a:cs typeface="Calibri" pitchFamily="34" charset="0"/>
              </a:rPr>
              <a:t>pizzaiolo</a:t>
            </a:r>
            <a:r>
              <a:rPr kumimoji="1" lang="en-US" sz="1800" dirty="0">
                <a:latin typeface="Calibri" pitchFamily="34" charset="0"/>
                <a:cs typeface="Calibri" pitchFamily="34" charset="0"/>
              </a:rPr>
              <a:t> finishes mixing the dough and takes a moment to wash his hands in the </a:t>
            </a:r>
            <a:r>
              <a:rPr kumimoji="1" lang="en-US" sz="1800" u="sng" dirty="0">
                <a:latin typeface="Calibri" pitchFamily="34" charset="0"/>
                <a:cs typeface="Calibri" pitchFamily="34" charset="0"/>
              </a:rPr>
              <a:t>sink</a:t>
            </a:r>
            <a:r>
              <a:rPr kumimoji="1" lang="en-US" sz="1800" dirty="0">
                <a:latin typeface="Calibri" pitchFamily="34" charset="0"/>
                <a:cs typeface="Calibri" pitchFamily="34" charset="0"/>
              </a:rPr>
              <a:t>.  The cook then prepares your pizza using the necessary ingredients including, </a:t>
            </a:r>
            <a:r>
              <a:rPr kumimoji="1" lang="en-US" sz="1800" u="sng" dirty="0">
                <a:latin typeface="Calibri" pitchFamily="34" charset="0"/>
                <a:cs typeface="Calibri" pitchFamily="34" charset="0"/>
              </a:rPr>
              <a:t>tomato sauce, cheese, red bell peppers, pepperonis, and spinach</a:t>
            </a:r>
            <a:r>
              <a:rPr kumimoji="1" lang="en-US" sz="1800" dirty="0">
                <a:latin typeface="Calibri" pitchFamily="34" charset="0"/>
                <a:cs typeface="Calibri" pitchFamily="34" charset="0"/>
              </a:rPr>
              <a:t>. He then places the pizza in the </a:t>
            </a:r>
            <a:r>
              <a:rPr kumimoji="1" lang="en-US" sz="1800" u="sng" dirty="0">
                <a:latin typeface="Calibri" pitchFamily="34" charset="0"/>
                <a:cs typeface="Calibri" pitchFamily="34" charset="0"/>
              </a:rPr>
              <a:t>brick oven</a:t>
            </a:r>
            <a:r>
              <a:rPr kumimoji="1" lang="en-US" sz="1800" dirty="0">
                <a:latin typeface="Calibri" pitchFamily="34" charset="0"/>
                <a:cs typeface="Calibri" pitchFamily="34" charset="0"/>
              </a:rPr>
              <a:t>.  After 20 minutes, the pizza is ready to be delivered.  He grabs the pizza and hops into the </a:t>
            </a:r>
            <a:r>
              <a:rPr kumimoji="1" lang="en-US" sz="1800" u="sng" dirty="0">
                <a:latin typeface="Calibri" pitchFamily="34" charset="0"/>
                <a:cs typeface="Calibri" pitchFamily="34" charset="0"/>
              </a:rPr>
              <a:t>company car </a:t>
            </a:r>
            <a:r>
              <a:rPr kumimoji="1" lang="en-US" sz="1800" dirty="0">
                <a:latin typeface="Calibri" pitchFamily="34" charset="0"/>
                <a:cs typeface="Calibri" pitchFamily="34" charset="0"/>
              </a:rPr>
              <a:t>and delivers it to your door.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00" y="3261526"/>
            <a:ext cx="2667000" cy="2133599"/>
          </a:xfrm>
          <a:prstGeom prst="rect">
            <a:avLst/>
          </a:prstGeom>
        </p:spPr>
      </p:pic>
      <p:pic>
        <p:nvPicPr>
          <p:cNvPr id="9218" name="Picture 2" descr="Pizza Delive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3280785"/>
            <a:ext cx="2657475" cy="19205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304799" y="3261526"/>
            <a:ext cx="2819401" cy="2107999"/>
          </a:xfrm>
          <a:prstGeom prst="rect">
            <a:avLst/>
          </a:prstGeom>
        </p:spPr>
      </p:pic>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86800" cy="1143000"/>
          </a:xfrm>
        </p:spPr>
        <p:txBody>
          <a:bodyPr/>
          <a:lstStyle/>
          <a:p>
            <a:r>
              <a:rPr lang="en-US" dirty="0"/>
              <a:t>Examples of Factors of Production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6612578"/>
              </p:ext>
            </p:extLst>
          </p:nvPr>
        </p:nvGraphicFramePr>
        <p:xfrm>
          <a:off x="381000" y="1600200"/>
          <a:ext cx="8382000" cy="4066539"/>
        </p:xfrm>
        <a:graphic>
          <a:graphicData uri="http://schemas.openxmlformats.org/drawingml/2006/table">
            <a:tbl>
              <a:tblPr firstRow="1" bandRow="1">
                <a:tableStyleId>{5C22544A-7EE6-4342-B048-85BDC9FD1C3A}</a:tableStyleId>
              </a:tblPr>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gridCol w="2095500">
                  <a:extLst>
                    <a:ext uri="{9D8B030D-6E8A-4147-A177-3AD203B41FA5}">
                      <a16:colId xmlns:a16="http://schemas.microsoft.com/office/drawing/2014/main" val="20003"/>
                    </a:ext>
                  </a:extLst>
                </a:gridCol>
              </a:tblGrid>
              <a:tr h="304800">
                <a:tc>
                  <a:txBody>
                    <a:bodyPr/>
                    <a:lstStyle/>
                    <a:p>
                      <a:r>
                        <a:rPr lang="en-US" sz="1500" dirty="0">
                          <a:latin typeface="Calibri" pitchFamily="34" charset="0"/>
                          <a:cs typeface="Calibri" pitchFamily="34" charset="0"/>
                        </a:rPr>
                        <a:t>Land</a:t>
                      </a:r>
                    </a:p>
                  </a:txBody>
                  <a:tcPr/>
                </a:tc>
                <a:tc>
                  <a:txBody>
                    <a:bodyPr/>
                    <a:lstStyle/>
                    <a:p>
                      <a:r>
                        <a:rPr lang="en-US" sz="1500" dirty="0">
                          <a:latin typeface="Calibri" pitchFamily="34" charset="0"/>
                          <a:cs typeface="Calibri" pitchFamily="34" charset="0"/>
                        </a:rPr>
                        <a:t>Labor </a:t>
                      </a:r>
                    </a:p>
                  </a:txBody>
                  <a:tcPr/>
                </a:tc>
                <a:tc>
                  <a:txBody>
                    <a:bodyPr/>
                    <a:lstStyle/>
                    <a:p>
                      <a:r>
                        <a:rPr lang="en-US" sz="1500" dirty="0">
                          <a:latin typeface="Calibri" pitchFamily="34" charset="0"/>
                          <a:cs typeface="Calibri" pitchFamily="34" charset="0"/>
                        </a:rPr>
                        <a:t>Capital</a:t>
                      </a:r>
                    </a:p>
                  </a:txBody>
                  <a:tcPr/>
                </a:tc>
                <a:tc>
                  <a:txBody>
                    <a:bodyPr/>
                    <a:lstStyle/>
                    <a:p>
                      <a:r>
                        <a:rPr lang="en-US" sz="1500" dirty="0">
                          <a:latin typeface="Calibri" pitchFamily="34" charset="0"/>
                          <a:cs typeface="Calibri" pitchFamily="34" charset="0"/>
                        </a:rPr>
                        <a:t>Entrepreneurs</a:t>
                      </a:r>
                    </a:p>
                  </a:txBody>
                  <a:tcPr/>
                </a:tc>
                <a:extLst>
                  <a:ext uri="{0D108BD9-81ED-4DB2-BD59-A6C34878D82A}">
                    <a16:rowId xmlns:a16="http://schemas.microsoft.com/office/drawing/2014/main" val="10000"/>
                  </a:ext>
                </a:extLst>
              </a:tr>
              <a:tr h="1248833">
                <a:tc>
                  <a:txBody>
                    <a:bodyPr/>
                    <a:lstStyle/>
                    <a:p>
                      <a:pPr marL="742950" indent="-742950">
                        <a:buFont typeface="+mj-lt"/>
                        <a:buNone/>
                      </a:pPr>
                      <a:r>
                        <a:rPr lang="en-US" sz="1500" dirty="0">
                          <a:latin typeface="Calibri" panose="020F0502020204030204" pitchFamily="34" charset="0"/>
                        </a:rPr>
                        <a:t>1.</a:t>
                      </a:r>
                    </a:p>
                  </a:txBody>
                  <a:tcPr/>
                </a:tc>
                <a:tc>
                  <a:txBody>
                    <a:bodyPr/>
                    <a:lstStyle/>
                    <a:p>
                      <a:pPr marL="742950" indent="-742950">
                        <a:buFont typeface="+mj-lt"/>
                        <a:buNone/>
                      </a:pPr>
                      <a:r>
                        <a:rPr lang="en-US" sz="1500" dirty="0">
                          <a:latin typeface="Calibri" panose="020F0502020204030204" pitchFamily="34" charset="0"/>
                        </a:rPr>
                        <a:t>1.</a:t>
                      </a:r>
                    </a:p>
                  </a:txBody>
                  <a:tcPr/>
                </a:tc>
                <a:tc>
                  <a:txBody>
                    <a:bodyPr/>
                    <a:lstStyle/>
                    <a:p>
                      <a:pPr marL="742950" indent="-742950">
                        <a:buFont typeface="+mj-lt"/>
                        <a:buNone/>
                      </a:pPr>
                      <a:r>
                        <a:rPr lang="en-US" sz="1500" dirty="0">
                          <a:latin typeface="Calibri" panose="020F0502020204030204" pitchFamily="34" charset="0"/>
                        </a:rPr>
                        <a:t>1.</a:t>
                      </a:r>
                    </a:p>
                  </a:txBody>
                  <a:tcPr/>
                </a:tc>
                <a:tc>
                  <a:txBody>
                    <a:bodyPr/>
                    <a:lstStyle/>
                    <a:p>
                      <a:pPr marL="742950" indent="-742950">
                        <a:buFont typeface="+mj-lt"/>
                        <a:buNone/>
                      </a:pPr>
                      <a:r>
                        <a:rPr lang="en-US" sz="1500" dirty="0">
                          <a:latin typeface="Calibri" panose="020F0502020204030204" pitchFamily="34" charset="0"/>
                        </a:rPr>
                        <a:t>1.</a:t>
                      </a:r>
                    </a:p>
                  </a:txBody>
                  <a:tcPr/>
                </a:tc>
                <a:extLst>
                  <a:ext uri="{0D108BD9-81ED-4DB2-BD59-A6C34878D82A}">
                    <a16:rowId xmlns:a16="http://schemas.microsoft.com/office/drawing/2014/main" val="10001"/>
                  </a:ext>
                </a:extLst>
              </a:tr>
              <a:tr h="1248833">
                <a:tc>
                  <a:txBody>
                    <a:bodyPr/>
                    <a:lstStyle/>
                    <a:p>
                      <a:pPr marL="742950" indent="-742950">
                        <a:buFont typeface="+mj-lt"/>
                        <a:buNone/>
                      </a:pPr>
                      <a:r>
                        <a:rPr lang="en-US" sz="1500" dirty="0">
                          <a:latin typeface="Calibri" panose="020F0502020204030204" pitchFamily="34" charset="0"/>
                        </a:rPr>
                        <a:t>2.</a:t>
                      </a:r>
                    </a:p>
                  </a:txBody>
                  <a:tcPr/>
                </a:tc>
                <a:tc>
                  <a:txBody>
                    <a:bodyPr/>
                    <a:lstStyle/>
                    <a:p>
                      <a:pPr marL="742950" indent="-742950">
                        <a:buFont typeface="+mj-lt"/>
                        <a:buNone/>
                      </a:pPr>
                      <a:r>
                        <a:rPr lang="en-US" sz="1500" dirty="0">
                          <a:latin typeface="Calibri" panose="020F0502020204030204" pitchFamily="34" charset="0"/>
                        </a:rPr>
                        <a:t>2.</a:t>
                      </a:r>
                    </a:p>
                  </a:txBody>
                  <a:tcPr/>
                </a:tc>
                <a:tc>
                  <a:txBody>
                    <a:bodyPr/>
                    <a:lstStyle/>
                    <a:p>
                      <a:pPr marL="742950" indent="-742950">
                        <a:buFont typeface="+mj-lt"/>
                        <a:buNone/>
                      </a:pPr>
                      <a:r>
                        <a:rPr lang="en-US" sz="1500" dirty="0">
                          <a:latin typeface="Calibri" panose="020F0502020204030204" pitchFamily="34" charset="0"/>
                        </a:rPr>
                        <a:t>2.</a:t>
                      </a:r>
                    </a:p>
                  </a:txBody>
                  <a:tcPr/>
                </a:tc>
                <a:tc>
                  <a:txBody>
                    <a:bodyPr/>
                    <a:lstStyle/>
                    <a:p>
                      <a:pPr marL="742950" indent="-742950">
                        <a:buFont typeface="+mj-lt"/>
                        <a:buNone/>
                      </a:pPr>
                      <a:r>
                        <a:rPr lang="en-US" sz="1500" dirty="0">
                          <a:latin typeface="Calibri" panose="020F0502020204030204" pitchFamily="34" charset="0"/>
                        </a:rPr>
                        <a:t>2.</a:t>
                      </a:r>
                    </a:p>
                  </a:txBody>
                  <a:tcPr/>
                </a:tc>
                <a:extLst>
                  <a:ext uri="{0D108BD9-81ED-4DB2-BD59-A6C34878D82A}">
                    <a16:rowId xmlns:a16="http://schemas.microsoft.com/office/drawing/2014/main" val="10002"/>
                  </a:ext>
                </a:extLst>
              </a:tr>
              <a:tr h="1248833">
                <a:tc>
                  <a:txBody>
                    <a:bodyPr/>
                    <a:lstStyle/>
                    <a:p>
                      <a:pPr marL="742950" indent="-742950">
                        <a:buFont typeface="+mj-lt"/>
                        <a:buNone/>
                      </a:pPr>
                      <a:r>
                        <a:rPr lang="en-US" sz="1500" dirty="0">
                          <a:latin typeface="Calibri" panose="020F0502020204030204" pitchFamily="34" charset="0"/>
                        </a:rPr>
                        <a:t>3.</a:t>
                      </a:r>
                    </a:p>
                  </a:txBody>
                  <a:tcPr/>
                </a:tc>
                <a:tc>
                  <a:txBody>
                    <a:bodyPr/>
                    <a:lstStyle/>
                    <a:p>
                      <a:pPr marL="742950" indent="-742950">
                        <a:buFont typeface="+mj-lt"/>
                        <a:buNone/>
                      </a:pPr>
                      <a:r>
                        <a:rPr lang="en-US" sz="1500" dirty="0">
                          <a:latin typeface="Calibri" panose="020F0502020204030204" pitchFamily="34" charset="0"/>
                        </a:rPr>
                        <a:t>3.</a:t>
                      </a:r>
                    </a:p>
                  </a:txBody>
                  <a:tcPr/>
                </a:tc>
                <a:tc>
                  <a:txBody>
                    <a:bodyPr/>
                    <a:lstStyle/>
                    <a:p>
                      <a:pPr marL="742950" indent="-742950">
                        <a:buFont typeface="+mj-lt"/>
                        <a:buNone/>
                      </a:pPr>
                      <a:r>
                        <a:rPr lang="en-US" sz="1500" dirty="0">
                          <a:latin typeface="Calibri" panose="020F0502020204030204" pitchFamily="34" charset="0"/>
                        </a:rPr>
                        <a:t>3.</a:t>
                      </a:r>
                    </a:p>
                  </a:txBody>
                  <a:tcPr/>
                </a:tc>
                <a:tc>
                  <a:txBody>
                    <a:bodyPr/>
                    <a:lstStyle/>
                    <a:p>
                      <a:pPr marL="742950" indent="-742950">
                        <a:buFont typeface="+mj-lt"/>
                        <a:buNone/>
                      </a:pPr>
                      <a:r>
                        <a:rPr lang="en-US" sz="1500" dirty="0">
                          <a:latin typeface="Calibri" panose="020F0502020204030204" pitchFamily="34" charset="0"/>
                        </a:rPr>
                        <a:t>3.</a:t>
                      </a:r>
                    </a:p>
                  </a:txBody>
                  <a:tcPr/>
                </a:tc>
                <a:extLst>
                  <a:ext uri="{0D108BD9-81ED-4DB2-BD59-A6C34878D82A}">
                    <a16:rowId xmlns:a16="http://schemas.microsoft.com/office/drawing/2014/main" val="10003"/>
                  </a:ext>
                </a:extLst>
              </a:tr>
            </a:tbl>
          </a:graphicData>
        </a:graphic>
      </p:graphicFrame>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600" dirty="0"/>
              <a:t>Elmo was sold for as much as $2500 through a classified ad</a:t>
            </a:r>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4400" y="1273629"/>
            <a:ext cx="2438400" cy="5050971"/>
          </a:xfrm>
          <a:prstGeom prst="rect">
            <a:avLst/>
          </a:prstGeom>
          <a:noFill/>
          <a:ln w="9525">
            <a:noFill/>
            <a:miter lim="800000"/>
            <a:headEnd/>
            <a:tailEnd/>
          </a:ln>
          <a:effectLst/>
        </p:spPr>
      </p:pic>
      <p:pic>
        <p:nvPicPr>
          <p:cNvPr id="2050" name="Picture 2" descr="http://t3.gstatic.com/images?q=tbn:ANd9GcTiFmipyUALCyJVshdmxBNN_r2i67mgdvLtlNG6wu_dAGF1YtLM:www.lukevenk.com/wp-content/uploads/2012/08/IMG_0520.jpg">
            <a:hlinkClick r:id="rId3"/>
          </p:cNvPr>
          <p:cNvPicPr>
            <a:picLocks noChangeAspect="1" noChangeArrowheads="1"/>
          </p:cNvPicPr>
          <p:nvPr/>
        </p:nvPicPr>
        <p:blipFill>
          <a:blip r:embed="rId4" cstate="print"/>
          <a:srcRect/>
          <a:stretch>
            <a:fillRect/>
          </a:stretch>
        </p:blipFill>
        <p:spPr bwMode="auto">
          <a:xfrm>
            <a:off x="4114800" y="1295400"/>
            <a:ext cx="3886200" cy="52072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a:t>Variations on the original Elmo</a:t>
            </a:r>
          </a:p>
        </p:txBody>
      </p:sp>
      <p:pic>
        <p:nvPicPr>
          <p:cNvPr id="1026" name="Picture 2" descr="7fdb2e09-7096-47a6-87dd-12779a017545@namprd0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548" t="9211" r="-311" b="11842"/>
          <a:stretch/>
        </p:blipFill>
        <p:spPr bwMode="auto">
          <a:xfrm rot="5400000">
            <a:off x="-156212" y="1952353"/>
            <a:ext cx="4655823"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027" name="Picture 3" descr="08bd34f6-31c2-4858-b440-c3f5e9f0ed9c@namprd0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833" t="223" r="8426" b="9503"/>
          <a:stretch/>
        </p:blipFill>
        <p:spPr bwMode="auto">
          <a:xfrm rot="5400000">
            <a:off x="4400545" y="1556110"/>
            <a:ext cx="4655824" cy="37642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312464"/>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babies r 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61" y="1524000"/>
            <a:ext cx="3628572"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descr="The Original Tickle Me Elmo"/>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71" b="100000" l="22824" r="79765">
                        <a14:foregroundMark x1="42118" y1="15529" x2="42118" y2="15529"/>
                        <a14:foregroundMark x1="34118" y1="90824" x2="34118" y2="90824"/>
                        <a14:foregroundMark x1="38118" y1="87059" x2="38118" y2="87059"/>
                        <a14:foregroundMark x1="68706" y1="80000" x2="68706" y2="80000"/>
                        <a14:foregroundMark x1="53176" y1="91765" x2="53176" y2="91765"/>
                        <a14:foregroundMark x1="68941" y1="77647" x2="68941" y2="77647"/>
                        <a14:foregroundMark x1="60941" y1="77647" x2="60941" y2="77647"/>
                        <a14:foregroundMark x1="75529" y1="5412" x2="75529" y2="5412"/>
                      </a14:backgroundRemoval>
                    </a14:imgEffect>
                  </a14:imgLayer>
                </a14:imgProps>
              </a:ext>
              <a:ext uri="{28A0092B-C50C-407E-A947-70E740481C1C}">
                <a14:useLocalDpi xmlns:a14="http://schemas.microsoft.com/office/drawing/2010/main" val="0"/>
              </a:ext>
            </a:extLst>
          </a:blip>
          <a:srcRect/>
          <a:stretch>
            <a:fillRect/>
          </a:stretch>
        </p:blipFill>
        <p:spPr bwMode="auto">
          <a:xfrm>
            <a:off x="3656486" y="1524000"/>
            <a:ext cx="1838796" cy="183879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457200" y="0"/>
            <a:ext cx="8229600" cy="1143000"/>
          </a:xfrm>
        </p:spPr>
        <p:txBody>
          <a:bodyPr/>
          <a:lstStyle/>
          <a:p>
            <a:r>
              <a:rPr lang="en-US" sz="3600" dirty="0"/>
              <a:t>What Does This Teach Us About Economics?</a:t>
            </a:r>
          </a:p>
        </p:txBody>
      </p:sp>
      <p:sp>
        <p:nvSpPr>
          <p:cNvPr id="10" name="Title 1"/>
          <p:cNvSpPr txBox="1">
            <a:spLocks/>
          </p:cNvSpPr>
          <p:nvPr/>
        </p:nvSpPr>
        <p:spPr bwMode="auto">
          <a:xfrm>
            <a:off x="0" y="464820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marL="571500" indent="-571500" algn="l">
              <a:buFont typeface="Arial" panose="020B0604020202020204" pitchFamily="34" charset="0"/>
              <a:buChar char="•"/>
            </a:pPr>
            <a:r>
              <a:rPr lang="en-US" sz="3200" b="0" kern="0" dirty="0">
                <a:solidFill>
                  <a:srgbClr val="FFFF00"/>
                </a:solidFill>
                <a:effectLst/>
                <a:latin typeface="Calibri" panose="020F0502020204030204" pitchFamily="34" charset="0"/>
                <a:cs typeface="Calibri" panose="020F0502020204030204" pitchFamily="34" charset="0"/>
              </a:rPr>
              <a:t>High Demand for Elmo, low supply (shortage) led to an increase in market value (price).</a:t>
            </a:r>
          </a:p>
          <a:p>
            <a:pPr marL="571500" indent="-571500" algn="l">
              <a:buFont typeface="Arial" panose="020B0604020202020204" pitchFamily="34" charset="0"/>
              <a:buChar char="•"/>
            </a:pPr>
            <a:r>
              <a:rPr lang="en-US" sz="3200" b="0" kern="0" dirty="0">
                <a:solidFill>
                  <a:srgbClr val="00FF00"/>
                </a:solidFill>
                <a:effectLst/>
                <a:latin typeface="Calibri" panose="020F0502020204030204" pitchFamily="34" charset="0"/>
                <a:cs typeface="Calibri" panose="020F0502020204030204" pitchFamily="34" charset="0"/>
              </a:rPr>
              <a:t>Scarcity of time to get the product to the market, while the market had an almost unlimited desire for the product.</a:t>
            </a:r>
          </a:p>
        </p:txBody>
      </p:sp>
      <p:pic>
        <p:nvPicPr>
          <p:cNvPr id="2054" name="Picture 6" descr="Image result for consumer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334000" y="1748206"/>
            <a:ext cx="3670494" cy="13803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6468656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5"/>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9308"/>
            <a:ext cx="8229600" cy="1143000"/>
          </a:xfrm>
        </p:spPr>
        <p:txBody>
          <a:bodyPr/>
          <a:lstStyle/>
          <a:p>
            <a:r>
              <a:rPr lang="en-US" dirty="0"/>
              <a:t>Elmo Videos</a:t>
            </a:r>
          </a:p>
        </p:txBody>
      </p:sp>
      <p:sp>
        <p:nvSpPr>
          <p:cNvPr id="6" name="Rectangle 5"/>
          <p:cNvSpPr/>
          <p:nvPr/>
        </p:nvSpPr>
        <p:spPr>
          <a:xfrm>
            <a:off x="228600" y="914400"/>
            <a:ext cx="6248400" cy="7478970"/>
          </a:xfrm>
          <a:prstGeom prst="rect">
            <a:avLst/>
          </a:prstGeom>
        </p:spPr>
        <p:txBody>
          <a:bodyPr wrap="square">
            <a:spAutoFit/>
          </a:bodyPr>
          <a:lstStyle/>
          <a:p>
            <a:pPr marL="342900" indent="-342900">
              <a:buFont typeface="+mj-lt"/>
              <a:buAutoNum type="arabicPeriod"/>
            </a:pPr>
            <a:r>
              <a:rPr lang="en-US" sz="3200" dirty="0">
                <a:hlinkClick r:id="rId2"/>
              </a:rPr>
              <a:t>Elmo Commercial</a:t>
            </a:r>
            <a:endParaRPr lang="en-US" sz="3200" dirty="0"/>
          </a:p>
          <a:p>
            <a:pPr marL="342900" indent="-342900">
              <a:buFont typeface="+mj-lt"/>
              <a:buAutoNum type="arabicPeriod"/>
            </a:pPr>
            <a:endParaRPr lang="en-US" sz="3200" dirty="0">
              <a:hlinkClick r:id="rId3"/>
            </a:endParaRPr>
          </a:p>
          <a:p>
            <a:pPr marL="342900" indent="-342900">
              <a:buFont typeface="+mj-lt"/>
              <a:buAutoNum type="arabicPeriod"/>
            </a:pPr>
            <a:r>
              <a:rPr lang="en-US" sz="3200" dirty="0">
                <a:hlinkClick r:id="rId3"/>
              </a:rPr>
              <a:t>Elmo Good Morning America</a:t>
            </a:r>
            <a:endParaRPr lang="en-US" sz="3200" dirty="0"/>
          </a:p>
          <a:p>
            <a:pPr marL="342900" indent="-342900">
              <a:buFont typeface="+mj-lt"/>
              <a:buAutoNum type="arabicPeriod"/>
            </a:pPr>
            <a:endParaRPr lang="en-US" sz="3200" dirty="0"/>
          </a:p>
          <a:p>
            <a:pPr marL="342900" indent="-342900">
              <a:buFont typeface="+mj-lt"/>
              <a:buAutoNum type="arabicPeriod"/>
            </a:pPr>
            <a:r>
              <a:rPr lang="en-US" sz="3200" dirty="0">
                <a:hlinkClick r:id="rId4"/>
              </a:rPr>
              <a:t>Elmo Causes Walmart Employee to be Trampled</a:t>
            </a:r>
            <a:endParaRPr lang="en-US" sz="3200" dirty="0"/>
          </a:p>
          <a:p>
            <a:pPr marL="342900" indent="-342900">
              <a:buFont typeface="+mj-lt"/>
              <a:buAutoNum type="arabicPeriod"/>
            </a:pPr>
            <a:endParaRPr lang="en-US" sz="3200" dirty="0"/>
          </a:p>
          <a:p>
            <a:pPr marL="342900" indent="-342900">
              <a:buFont typeface="+mj-lt"/>
              <a:buAutoNum type="arabicPeriod"/>
            </a:pPr>
            <a:r>
              <a:rPr lang="en-US" sz="3200" dirty="0">
                <a:hlinkClick r:id="rId5"/>
              </a:rPr>
              <a:t>Christmas through the Decades</a:t>
            </a:r>
            <a:endParaRPr lang="en-US" sz="3200" dirty="0"/>
          </a:p>
          <a:p>
            <a:pPr marL="342900" indent="-342900">
              <a:buFont typeface="+mj-lt"/>
              <a:buAutoNum type="arabicPeriod"/>
            </a:pPr>
            <a:endParaRPr lang="en-US" sz="3200" dirty="0"/>
          </a:p>
          <a:p>
            <a:r>
              <a:rPr lang="en-US" sz="3200" dirty="0"/>
              <a:t>5. </a:t>
            </a:r>
            <a:r>
              <a:rPr lang="en-US" sz="3200" dirty="0">
                <a:hlinkClick r:id="rId6"/>
              </a:rPr>
              <a:t>Tickled Red</a:t>
            </a:r>
            <a:endParaRPr lang="en-US" sz="3200" dirty="0"/>
          </a:p>
          <a:p>
            <a:pPr marL="342900" indent="-342900">
              <a:buFont typeface="+mj-lt"/>
              <a:buAutoNum type="arabicPeriod"/>
            </a:pPr>
            <a:endParaRPr lang="en-US" sz="3200" dirty="0"/>
          </a:p>
          <a:p>
            <a:pPr marL="342900" indent="-342900">
              <a:buFont typeface="+mj-lt"/>
              <a:buAutoNum type="arabicPeriod"/>
            </a:pPr>
            <a:endParaRPr lang="en-US" sz="3200" dirty="0"/>
          </a:p>
          <a:p>
            <a:pPr marL="342900" indent="-342900">
              <a:buFont typeface="+mj-lt"/>
              <a:buAutoNum type="arabicPeriod"/>
            </a:pPr>
            <a:endParaRPr lang="en-US" sz="3200" dirty="0"/>
          </a:p>
          <a:p>
            <a:endParaRPr lang="en-US" sz="3200" dirty="0"/>
          </a:p>
          <a:p>
            <a:endParaRPr lang="en-US" sz="3200" dirty="0"/>
          </a:p>
        </p:txBody>
      </p:sp>
      <p:pic>
        <p:nvPicPr>
          <p:cNvPr id="3" name="Picture 2"/>
          <p:cNvPicPr>
            <a:picLocks noChangeAspect="1"/>
          </p:cNvPicPr>
          <p:nvPr/>
        </p:nvPicPr>
        <p:blipFill rotWithShape="1">
          <a:blip r:embed="rId7" cstate="print">
            <a:extLst>
              <a:ext uri="{28A0092B-C50C-407E-A947-70E740481C1C}">
                <a14:useLocalDpi xmlns:a14="http://schemas.microsoft.com/office/drawing/2010/main" val="0"/>
              </a:ext>
            </a:extLst>
          </a:blip>
          <a:srcRect l="7407" t="4060" r="5185" b="9274"/>
          <a:stretch/>
        </p:blipFill>
        <p:spPr>
          <a:xfrm>
            <a:off x="6477000" y="600808"/>
            <a:ext cx="2521254" cy="3333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561975" y="1507935"/>
            <a:ext cx="5334000" cy="369332"/>
          </a:xfrm>
          <a:prstGeom prst="rect">
            <a:avLst/>
          </a:prstGeom>
        </p:spPr>
        <p:txBody>
          <a:bodyPr wrap="square">
            <a:spAutoFit/>
          </a:bodyPr>
          <a:lstStyle/>
          <a:p>
            <a:r>
              <a:rPr lang="en-US" sz="1800" dirty="0">
                <a:hlinkClick r:id="rId8"/>
              </a:rPr>
              <a:t>https://www.youtube.com/watch?v=2wf9lREtLvU</a:t>
            </a:r>
            <a:endParaRPr lang="en-US" sz="1800" dirty="0"/>
          </a:p>
        </p:txBody>
      </p:sp>
      <p:sp>
        <p:nvSpPr>
          <p:cNvPr id="5" name="Rectangle 4"/>
          <p:cNvSpPr/>
          <p:nvPr/>
        </p:nvSpPr>
        <p:spPr>
          <a:xfrm>
            <a:off x="561975" y="2445011"/>
            <a:ext cx="4876800" cy="523220"/>
          </a:xfrm>
          <a:prstGeom prst="rect">
            <a:avLst/>
          </a:prstGeom>
        </p:spPr>
        <p:txBody>
          <a:bodyPr wrap="square">
            <a:spAutoFit/>
          </a:bodyPr>
          <a:lstStyle/>
          <a:p>
            <a:r>
              <a:rPr lang="en-US" sz="1400" dirty="0">
                <a:hlinkClick r:id="rId9"/>
              </a:rPr>
              <a:t>https://www.youtube.com/watch?v=xFCcN146WBw&amp;list=PL0D79F5BDE2224AFA</a:t>
            </a:r>
            <a:endParaRPr lang="en-US" sz="1400" dirty="0"/>
          </a:p>
        </p:txBody>
      </p:sp>
      <p:sp>
        <p:nvSpPr>
          <p:cNvPr id="7" name="Rectangle 6"/>
          <p:cNvSpPr/>
          <p:nvPr/>
        </p:nvSpPr>
        <p:spPr>
          <a:xfrm>
            <a:off x="600075" y="3909030"/>
            <a:ext cx="8510954" cy="338554"/>
          </a:xfrm>
          <a:prstGeom prst="rect">
            <a:avLst/>
          </a:prstGeom>
        </p:spPr>
        <p:txBody>
          <a:bodyPr wrap="square">
            <a:spAutoFit/>
          </a:bodyPr>
          <a:lstStyle/>
          <a:p>
            <a:r>
              <a:rPr lang="en-US" sz="1600" dirty="0">
                <a:hlinkClick r:id="rId4"/>
              </a:rPr>
              <a:t>https://www.youtube.com/watch?v=-ajNOP1UvPU&amp;feature=youtu.be</a:t>
            </a:r>
            <a:endParaRPr lang="en-US" sz="1600" dirty="0"/>
          </a:p>
        </p:txBody>
      </p:sp>
      <p:sp>
        <p:nvSpPr>
          <p:cNvPr id="8" name="Rectangle 7"/>
          <p:cNvSpPr/>
          <p:nvPr/>
        </p:nvSpPr>
        <p:spPr>
          <a:xfrm>
            <a:off x="581025" y="4874791"/>
            <a:ext cx="8411308" cy="400110"/>
          </a:xfrm>
          <a:prstGeom prst="rect">
            <a:avLst/>
          </a:prstGeom>
        </p:spPr>
        <p:txBody>
          <a:bodyPr wrap="square">
            <a:spAutoFit/>
          </a:bodyPr>
          <a:lstStyle/>
          <a:p>
            <a:r>
              <a:rPr lang="en-US" dirty="0">
                <a:hlinkClick r:id="rId5"/>
              </a:rPr>
              <a:t>https://www.youtube.com/watch?v=xygJE5yqQW0&amp;feature=youtu.be</a:t>
            </a:r>
            <a:endParaRPr lang="en-US" dirty="0"/>
          </a:p>
        </p:txBody>
      </p:sp>
      <p:sp>
        <p:nvSpPr>
          <p:cNvPr id="9" name="Rectangle 8"/>
          <p:cNvSpPr/>
          <p:nvPr/>
        </p:nvSpPr>
        <p:spPr>
          <a:xfrm>
            <a:off x="600075" y="5876343"/>
            <a:ext cx="7666892" cy="400110"/>
          </a:xfrm>
          <a:prstGeom prst="rect">
            <a:avLst/>
          </a:prstGeom>
        </p:spPr>
        <p:txBody>
          <a:bodyPr wrap="square">
            <a:spAutoFit/>
          </a:bodyPr>
          <a:lstStyle/>
          <a:p>
            <a:r>
              <a:rPr lang="en-US" dirty="0">
                <a:hlinkClick r:id="rId6"/>
              </a:rPr>
              <a:t>https://www.youtube.com/watch?v=pbfoXvOaY1I&amp;feature=youtu.be</a:t>
            </a:r>
            <a:endParaRPr lang="en-US" dirty="0"/>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a:xfrm>
            <a:off x="-152400" y="228600"/>
            <a:ext cx="9448800" cy="1143000"/>
          </a:xfrm>
        </p:spPr>
        <p:txBody>
          <a:bodyPr/>
          <a:lstStyle/>
          <a:p>
            <a:pPr>
              <a:defRPr/>
            </a:pPr>
            <a:r>
              <a:rPr lang="en-US" sz="2400" b="0" dirty="0">
                <a:effectLst>
                  <a:outerShdw blurRad="38100" dist="38100" dir="2700000" algn="tl">
                    <a:srgbClr val="000000">
                      <a:alpha val="43137"/>
                    </a:srgbClr>
                  </a:outerShdw>
                </a:effectLst>
                <a:latin typeface="Arial" pitchFamily="34" charset="0"/>
                <a:cs typeface="Arial" pitchFamily="34" charset="0"/>
              </a:rPr>
              <a:t>Fundamental Economic Concepts</a:t>
            </a:r>
            <a:br>
              <a:rPr lang="en-US" sz="2400" b="0" dirty="0">
                <a:effectLst>
                  <a:outerShdw blurRad="38100" dist="38100" dir="2700000" algn="tl">
                    <a:srgbClr val="000000">
                      <a:alpha val="43137"/>
                    </a:srgbClr>
                  </a:outerShdw>
                </a:effectLst>
                <a:latin typeface="Arial" pitchFamily="34" charset="0"/>
                <a:cs typeface="Arial" pitchFamily="34" charset="0"/>
              </a:rPr>
            </a:br>
            <a:r>
              <a:rPr lang="en-US" sz="2400" b="0" dirty="0">
                <a:solidFill>
                  <a:srgbClr val="FFFF00"/>
                </a:solidFill>
                <a:effectLst>
                  <a:outerShdw blurRad="38100" dist="38100" dir="2700000" algn="tl">
                    <a:srgbClr val="000000">
                      <a:alpha val="43137"/>
                    </a:srgbClr>
                  </a:outerShdw>
                </a:effectLst>
                <a:latin typeface="Arial" pitchFamily="34" charset="0"/>
                <a:cs typeface="Arial" pitchFamily="34" charset="0"/>
              </a:rPr>
              <a:t>Scarcity and the Factors of Production</a:t>
            </a:r>
            <a:br>
              <a:rPr lang="en-US" sz="2400" b="0" dirty="0">
                <a:effectLst>
                  <a:outerShdw blurRad="38100" dist="38100" dir="2700000" algn="tl">
                    <a:srgbClr val="000000">
                      <a:alpha val="43137"/>
                    </a:srgbClr>
                  </a:outerShdw>
                </a:effectLst>
                <a:latin typeface="Arial" pitchFamily="34" charset="0"/>
                <a:cs typeface="Arial" pitchFamily="34" charset="0"/>
              </a:rPr>
            </a:br>
            <a:r>
              <a:rPr lang="en-US" sz="2400" b="0" dirty="0"/>
              <a:t> </a:t>
            </a:r>
            <a:br>
              <a:rPr lang="en-US" sz="2000" b="0" dirty="0">
                <a:effectLst/>
                <a:latin typeface="Calibri" pitchFamily="34" charset="0"/>
                <a:cs typeface="Calibri" pitchFamily="34" charset="0"/>
              </a:rPr>
            </a:br>
            <a:endParaRPr lang="en-US" sz="2000" b="0" dirty="0">
              <a:effectLst/>
              <a:latin typeface="Calibri" pitchFamily="34" charset="0"/>
              <a:cs typeface="Calibri" pitchFamily="34" charset="0"/>
            </a:endParaRPr>
          </a:p>
        </p:txBody>
      </p:sp>
      <p:sp>
        <p:nvSpPr>
          <p:cNvPr id="40963" name="Rectangle 3"/>
          <p:cNvSpPr>
            <a:spLocks noGrp="1" noChangeArrowheads="1"/>
          </p:cNvSpPr>
          <p:nvPr>
            <p:ph type="body" sz="half" idx="1"/>
          </p:nvPr>
        </p:nvSpPr>
        <p:spPr>
          <a:xfrm>
            <a:off x="-104775" y="800100"/>
            <a:ext cx="9096375" cy="4525962"/>
          </a:xfrm>
        </p:spPr>
        <p:txBody>
          <a:bodyPr/>
          <a:lstStyle/>
          <a:p>
            <a:pPr eaLnBrk="1" hangingPunct="1">
              <a:defRPr/>
            </a:pPr>
            <a:r>
              <a:rPr lang="en-US" sz="2600" dirty="0">
                <a:effectLst>
                  <a:outerShdw blurRad="38100" dist="38100" dir="2700000" algn="tl">
                    <a:srgbClr val="000000">
                      <a:alpha val="43137"/>
                    </a:srgbClr>
                  </a:outerShdw>
                </a:effectLst>
                <a:latin typeface="Calibri" pitchFamily="34" charset="0"/>
                <a:cs typeface="Calibri" pitchFamily="34" charset="0"/>
              </a:rPr>
              <a:t>Scarcity – is the fundamental problem facing all people;  unlimited wants and limited resources to satisfy those wants</a:t>
            </a:r>
          </a:p>
          <a:p>
            <a:r>
              <a:rPr lang="en-US" sz="2600" dirty="0">
                <a:solidFill>
                  <a:srgbClr val="FFFF00"/>
                </a:solidFill>
                <a:effectLst/>
                <a:latin typeface="Calibri" pitchFamily="34" charset="0"/>
                <a:cs typeface="Calibri" pitchFamily="34" charset="0"/>
              </a:rPr>
              <a:t>The Basic Economic Problem:</a:t>
            </a:r>
          </a:p>
          <a:p>
            <a:pPr lvl="1"/>
            <a:r>
              <a:rPr lang="en-US" sz="2600" dirty="0">
                <a:effectLst/>
                <a:latin typeface="Calibri" pitchFamily="34" charset="0"/>
                <a:cs typeface="Calibri" pitchFamily="34" charset="0"/>
              </a:rPr>
              <a:t>We want more than we can have!</a:t>
            </a:r>
          </a:p>
          <a:p>
            <a:pPr lvl="1"/>
            <a:r>
              <a:rPr lang="en-US" sz="2600" dirty="0">
                <a:solidFill>
                  <a:srgbClr val="00FF00"/>
                </a:solidFill>
                <a:effectLst/>
                <a:latin typeface="Calibri" pitchFamily="34" charset="0"/>
                <a:cs typeface="Calibri" pitchFamily="34" charset="0"/>
              </a:rPr>
              <a:t>Humans' wants and needs are infinite, while the resources needed to satisfy those wants and needs are limited and scarce.</a:t>
            </a:r>
          </a:p>
          <a:p>
            <a:pPr marL="0" indent="0" eaLnBrk="1" hangingPunct="1">
              <a:buNone/>
              <a:defRPr/>
            </a:pPr>
            <a:endParaRPr lang="en-US" sz="2600" dirty="0">
              <a:effectLst>
                <a:outerShdw blurRad="38100" dist="38100" dir="2700000" algn="tl">
                  <a:srgbClr val="000000">
                    <a:alpha val="43137"/>
                  </a:srgbClr>
                </a:outerShdw>
              </a:effectLst>
              <a:latin typeface="Calibri" pitchFamily="34" charset="0"/>
              <a:cs typeface="Calibri" pitchFamily="34" charset="0"/>
            </a:endParaRPr>
          </a:p>
        </p:txBody>
      </p:sp>
      <p:pic>
        <p:nvPicPr>
          <p:cNvPr id="2050" name="Picture 2" descr="Water shortage by nell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5200" y="3873337"/>
            <a:ext cx="2844800" cy="20115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71600" y="5884849"/>
            <a:ext cx="1697901" cy="646331"/>
          </a:xfrm>
          <a:prstGeom prst="rect">
            <a:avLst/>
          </a:prstGeom>
          <a:noFill/>
        </p:spPr>
        <p:txBody>
          <a:bodyPr wrap="none" rtlCol="0">
            <a:spAutoFit/>
          </a:bodyPr>
          <a:lstStyle/>
          <a:p>
            <a:r>
              <a:rPr lang="en-US" sz="3600" dirty="0"/>
              <a:t>Scarcity</a:t>
            </a:r>
          </a:p>
        </p:txBody>
      </p:sp>
      <p:pic>
        <p:nvPicPr>
          <p:cNvPr id="2052" name="Picture 4" descr="food basket by johnny_automati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3880342"/>
            <a:ext cx="2133600" cy="208559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380722" y="5965936"/>
            <a:ext cx="2287806" cy="646331"/>
          </a:xfrm>
          <a:prstGeom prst="rect">
            <a:avLst/>
          </a:prstGeom>
          <a:noFill/>
        </p:spPr>
        <p:txBody>
          <a:bodyPr wrap="none" rtlCol="0">
            <a:spAutoFit/>
          </a:bodyPr>
          <a:lstStyle/>
          <a:p>
            <a:r>
              <a:rPr lang="en-US" sz="3600" dirty="0"/>
              <a:t>Abundance</a:t>
            </a:r>
          </a:p>
        </p:txBody>
      </p:sp>
    </p:spTree>
    <p:extLst>
      <p:ext uri="{BB962C8B-B14F-4D97-AF65-F5344CB8AC3E}">
        <p14:creationId xmlns:p14="http://schemas.microsoft.com/office/powerpoint/2010/main" val="262542557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fade">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fade">
                                      <p:cBhvr>
                                        <p:cTn id="12" dur="500"/>
                                        <p:tgtEl>
                                          <p:spTgt spid="40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fade">
                                      <p:cBhvr>
                                        <p:cTn id="17" dur="500"/>
                                        <p:tgtEl>
                                          <p:spTgt spid="409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63">
                                            <p:txEl>
                                              <p:pRg st="3" end="3"/>
                                            </p:txEl>
                                          </p:spTgt>
                                        </p:tgtEl>
                                        <p:attrNameLst>
                                          <p:attrName>style.visibility</p:attrName>
                                        </p:attrNameLst>
                                      </p:cBhvr>
                                      <p:to>
                                        <p:strVal val="visible"/>
                                      </p:to>
                                    </p:set>
                                    <p:animEffect transition="in" filter="fade">
                                      <p:cBhvr>
                                        <p:cTn id="22" dur="500"/>
                                        <p:tgtEl>
                                          <p:spTgt spid="409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bldLvl="5"/>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a:xfrm>
            <a:off x="-152400" y="152400"/>
            <a:ext cx="9448800" cy="685800"/>
          </a:xfrm>
        </p:spPr>
        <p:txBody>
          <a:bodyPr/>
          <a:lstStyle/>
          <a:p>
            <a:pPr>
              <a:defRPr/>
            </a:pPr>
            <a:r>
              <a:rPr lang="en-US" sz="4000" b="0" dirty="0">
                <a:effectLst>
                  <a:outerShdw blurRad="38100" dist="38100" dir="2700000" algn="tl">
                    <a:srgbClr val="000000">
                      <a:alpha val="43137"/>
                    </a:srgbClr>
                  </a:outerShdw>
                </a:effectLst>
                <a:latin typeface="Arial" pitchFamily="34" charset="0"/>
                <a:cs typeface="Arial" pitchFamily="34" charset="0"/>
              </a:rPr>
              <a:t>Scarcity </a:t>
            </a:r>
            <a:br>
              <a:rPr lang="en-US" sz="3600" b="0" dirty="0">
                <a:effectLst/>
                <a:latin typeface="Calibri" pitchFamily="34" charset="0"/>
                <a:cs typeface="Calibri" pitchFamily="34" charset="0"/>
              </a:rPr>
            </a:br>
            <a:endParaRPr lang="en-US" sz="3600" b="0" dirty="0">
              <a:effectLst/>
              <a:latin typeface="Calibri" pitchFamily="34" charset="0"/>
              <a:cs typeface="Calibri" pitchFamily="34" charset="0"/>
            </a:endParaRPr>
          </a:p>
        </p:txBody>
      </p:sp>
      <p:sp>
        <p:nvSpPr>
          <p:cNvPr id="40963" name="Rectangle 3"/>
          <p:cNvSpPr>
            <a:spLocks noGrp="1" noChangeArrowheads="1"/>
          </p:cNvSpPr>
          <p:nvPr>
            <p:ph type="body" sz="half" idx="1"/>
          </p:nvPr>
        </p:nvSpPr>
        <p:spPr>
          <a:xfrm>
            <a:off x="76200" y="427038"/>
            <a:ext cx="8763000" cy="4525962"/>
          </a:xfrm>
        </p:spPr>
        <p:txBody>
          <a:bodyPr/>
          <a:lstStyle/>
          <a:p>
            <a:r>
              <a:rPr lang="en-US" sz="2400" dirty="0">
                <a:latin typeface="Calibri" pitchFamily="34" charset="0"/>
                <a:cs typeface="Calibri" pitchFamily="34" charset="0"/>
              </a:rPr>
              <a:t>What makes something scarce?</a:t>
            </a:r>
          </a:p>
          <a:p>
            <a:r>
              <a:rPr lang="en-US" sz="2400" dirty="0">
                <a:solidFill>
                  <a:srgbClr val="FFFF00"/>
                </a:solidFill>
                <a:effectLst/>
                <a:latin typeface="Calibri" pitchFamily="34" charset="0"/>
                <a:cs typeface="Calibri" pitchFamily="34" charset="0"/>
              </a:rPr>
              <a:t>Something is scarce when it is both </a:t>
            </a:r>
            <a:r>
              <a:rPr lang="en-US" sz="2400" u="sng" dirty="0">
                <a:solidFill>
                  <a:srgbClr val="FFFF00"/>
                </a:solidFill>
                <a:effectLst/>
                <a:latin typeface="Calibri" pitchFamily="34" charset="0"/>
                <a:cs typeface="Calibri" pitchFamily="34" charset="0"/>
              </a:rPr>
              <a:t>limited</a:t>
            </a:r>
            <a:r>
              <a:rPr lang="en-US" sz="2400" dirty="0">
                <a:solidFill>
                  <a:srgbClr val="FFFF00"/>
                </a:solidFill>
                <a:effectLst/>
                <a:latin typeface="Calibri" pitchFamily="34" charset="0"/>
                <a:cs typeface="Calibri" pitchFamily="34" charset="0"/>
              </a:rPr>
              <a:t> and </a:t>
            </a:r>
            <a:r>
              <a:rPr lang="en-US" sz="2400" u="sng" dirty="0">
                <a:solidFill>
                  <a:srgbClr val="FFFF00"/>
                </a:solidFill>
                <a:effectLst/>
                <a:latin typeface="Calibri" pitchFamily="34" charset="0"/>
                <a:cs typeface="Calibri" pitchFamily="34" charset="0"/>
              </a:rPr>
              <a:t>desirable</a:t>
            </a:r>
          </a:p>
          <a:p>
            <a:pPr marL="800100" lvl="4" indent="-342900"/>
            <a:r>
              <a:rPr lang="en-US" sz="2400" dirty="0">
                <a:solidFill>
                  <a:schemeClr val="accent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e.g. -  </a:t>
            </a:r>
            <a:r>
              <a:rPr lang="en-US" sz="2400" dirty="0" err="1">
                <a:solidFill>
                  <a:schemeClr val="accent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Lebron</a:t>
            </a:r>
            <a:r>
              <a:rPr lang="en-US" sz="2400" dirty="0">
                <a:solidFill>
                  <a:schemeClr val="accent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 James, oil, time, rest, </a:t>
            </a:r>
            <a:br>
              <a:rPr lang="en-US" sz="2400" dirty="0">
                <a:solidFill>
                  <a:schemeClr val="accent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br>
            <a:r>
              <a:rPr lang="en-US" sz="2400" dirty="0">
                <a:solidFill>
                  <a:schemeClr val="accent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grass in the winter (north) etc.</a:t>
            </a:r>
          </a:p>
          <a:p>
            <a:pPr marL="342900" lvl="1" indent="-342900" eaLnBrk="1" hangingPunct="1">
              <a:buClr>
                <a:schemeClr val="hlink"/>
              </a:buClr>
              <a:defRPr/>
            </a:pPr>
            <a:r>
              <a:rPr lang="en-US" sz="2400" dirty="0">
                <a:solidFill>
                  <a:srgbClr val="00FF00"/>
                </a:solidFill>
                <a:effectLst/>
                <a:latin typeface="Calibri" pitchFamily="34" charset="0"/>
                <a:cs typeface="Calibri" pitchFamily="34" charset="0"/>
              </a:rPr>
              <a:t>Scarcity applies to everyone</a:t>
            </a:r>
          </a:p>
          <a:p>
            <a:pPr marL="342900" lvl="1" indent="-342900" eaLnBrk="1" hangingPunct="1">
              <a:buClr>
                <a:schemeClr val="hlink"/>
              </a:buClr>
              <a:defRPr/>
            </a:pPr>
            <a:r>
              <a:rPr lang="en-US" sz="2400" dirty="0">
                <a:solidFill>
                  <a:srgbClr val="FFFF00"/>
                </a:solidFill>
                <a:effectLst/>
                <a:latin typeface="Calibri" pitchFamily="34" charset="0"/>
                <a:cs typeface="Calibri" pitchFamily="34" charset="0"/>
              </a:rPr>
              <a:t>Scarcity represents permanent problems that cannot be solved</a:t>
            </a:r>
          </a:p>
          <a:p>
            <a:pPr marL="342900" lvl="1" indent="-342900" eaLnBrk="1" hangingPunct="1">
              <a:buClr>
                <a:schemeClr val="hlink"/>
              </a:buClr>
              <a:defRPr/>
            </a:pPr>
            <a:endParaRPr lang="en-US" sz="2400" dirty="0">
              <a:solidFill>
                <a:srgbClr val="FFFF00"/>
              </a:solidFill>
              <a:effectLst/>
              <a:latin typeface="Calibri" pitchFamily="34" charset="0"/>
              <a:cs typeface="Calibri" pitchFamily="34" charset="0"/>
            </a:endParaRPr>
          </a:p>
          <a:p>
            <a:pPr eaLnBrk="1" hangingPunct="1">
              <a:defRPr/>
            </a:pPr>
            <a:endParaRPr lang="en-US" sz="2400" dirty="0">
              <a:effectLst>
                <a:outerShdw blurRad="38100" dist="38100" dir="2700000" algn="tl">
                  <a:srgbClr val="000000">
                    <a:alpha val="43137"/>
                  </a:srgbClr>
                </a:outerShdw>
              </a:effectLst>
              <a:latin typeface="Calibri" pitchFamily="34" charset="0"/>
              <a:cs typeface="Calibri" pitchFamily="34" charset="0"/>
            </a:endParaRPr>
          </a:p>
        </p:txBody>
      </p:sp>
      <p:pic>
        <p:nvPicPr>
          <p:cNvPr id="3" name="Picture 2"/>
          <p:cNvPicPr>
            <a:picLocks noChangeAspect="1"/>
          </p:cNvPicPr>
          <p:nvPr/>
        </p:nvPicPr>
        <p:blipFill>
          <a:blip r:embed="rId2"/>
          <a:stretch>
            <a:fillRect/>
          </a:stretch>
        </p:blipFill>
        <p:spPr>
          <a:xfrm>
            <a:off x="561809" y="2971800"/>
            <a:ext cx="7791782" cy="3886200"/>
          </a:xfrm>
          <a:prstGeom prst="rect">
            <a:avLst/>
          </a:prstGeom>
        </p:spPr>
      </p:pic>
      <p:pic>
        <p:nvPicPr>
          <p:cNvPr id="4" name="Picture 3"/>
          <p:cNvPicPr>
            <a:picLocks noChangeAspect="1"/>
          </p:cNvPicPr>
          <p:nvPr/>
        </p:nvPicPr>
        <p:blipFill>
          <a:blip r:embed="rId3"/>
          <a:stretch>
            <a:fillRect/>
          </a:stretch>
        </p:blipFill>
        <p:spPr>
          <a:xfrm>
            <a:off x="7086600" y="1325167"/>
            <a:ext cx="1600200" cy="117483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fade">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fade">
                                      <p:cBhvr>
                                        <p:cTn id="12" dur="500"/>
                                        <p:tgtEl>
                                          <p:spTgt spid="40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fade">
                                      <p:cBhvr>
                                        <p:cTn id="17" dur="500"/>
                                        <p:tgtEl>
                                          <p:spTgt spid="409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63">
                                            <p:txEl>
                                              <p:pRg st="3" end="3"/>
                                            </p:txEl>
                                          </p:spTgt>
                                        </p:tgtEl>
                                        <p:attrNameLst>
                                          <p:attrName>style.visibility</p:attrName>
                                        </p:attrNameLst>
                                      </p:cBhvr>
                                      <p:to>
                                        <p:strVal val="visible"/>
                                      </p:to>
                                    </p:set>
                                    <p:animEffect transition="in" filter="fade">
                                      <p:cBhvr>
                                        <p:cTn id="22" dur="500"/>
                                        <p:tgtEl>
                                          <p:spTgt spid="409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63">
                                            <p:txEl>
                                              <p:pRg st="4" end="4"/>
                                            </p:txEl>
                                          </p:spTgt>
                                        </p:tgtEl>
                                        <p:attrNameLst>
                                          <p:attrName>style.visibility</p:attrName>
                                        </p:attrNameLst>
                                      </p:cBhvr>
                                      <p:to>
                                        <p:strVal val="visible"/>
                                      </p:to>
                                    </p:set>
                                    <p:animEffect transition="in" filter="fade">
                                      <p:cBhvr>
                                        <p:cTn id="27" dur="500"/>
                                        <p:tgtEl>
                                          <p:spTgt spid="409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bldLvl="5"/>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 name="Rectangle 19"/>
          <p:cNvSpPr/>
          <p:nvPr/>
        </p:nvSpPr>
        <p:spPr bwMode="auto">
          <a:xfrm>
            <a:off x="2285999" y="2388666"/>
            <a:ext cx="4419600" cy="3048000"/>
          </a:xfrm>
          <a:prstGeom prst="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p:txBody>
      </p:sp>
      <p:sp>
        <p:nvSpPr>
          <p:cNvPr id="21" name="Oval 20"/>
          <p:cNvSpPr/>
          <p:nvPr/>
        </p:nvSpPr>
        <p:spPr bwMode="auto">
          <a:xfrm>
            <a:off x="5019676" y="3197348"/>
            <a:ext cx="1381125" cy="508795"/>
          </a:xfrm>
          <a:prstGeom prst="ellipse">
            <a:avLst/>
          </a:prstGeom>
          <a:solidFill>
            <a:schemeClr val="tx1"/>
          </a:solidFill>
          <a:ln w="9525" cap="flat" cmpd="sng" algn="ctr">
            <a:solidFill>
              <a:srgbClr val="080808"/>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p:txBody>
      </p:sp>
      <p:sp>
        <p:nvSpPr>
          <p:cNvPr id="248834" name="Rectangle 2"/>
          <p:cNvSpPr>
            <a:spLocks noGrp="1" noRot="1" noChangeArrowheads="1"/>
          </p:cNvSpPr>
          <p:nvPr>
            <p:ph type="title"/>
          </p:nvPr>
        </p:nvSpPr>
        <p:spPr>
          <a:xfrm>
            <a:off x="381000" y="-304800"/>
            <a:ext cx="8229600" cy="1143000"/>
          </a:xfrm>
        </p:spPr>
        <p:txBody>
          <a:bodyPr/>
          <a:lstStyle/>
          <a:p>
            <a:pPr eaLnBrk="1" hangingPunct="1">
              <a:defRPr/>
            </a:pPr>
            <a:r>
              <a:rPr lang="en-US" sz="3600" b="0" dirty="0">
                <a:latin typeface="Arial" pitchFamily="34" charset="0"/>
                <a:cs typeface="Arial" pitchFamily="34" charset="0"/>
              </a:rPr>
              <a:t>Application Question</a:t>
            </a:r>
            <a:endParaRPr lang="en-US" sz="3600" dirty="0">
              <a:latin typeface="Arial" pitchFamily="34" charset="0"/>
              <a:cs typeface="Arial" pitchFamily="34" charset="0"/>
            </a:endParaRPr>
          </a:p>
        </p:txBody>
      </p:sp>
      <p:sp>
        <p:nvSpPr>
          <p:cNvPr id="248835" name="Rectangle 3"/>
          <p:cNvSpPr>
            <a:spLocks noGrp="1" noChangeArrowheads="1"/>
          </p:cNvSpPr>
          <p:nvPr>
            <p:ph type="body" sz="half" idx="1"/>
          </p:nvPr>
        </p:nvSpPr>
        <p:spPr>
          <a:xfrm>
            <a:off x="228600" y="609600"/>
            <a:ext cx="8763000" cy="4525962"/>
          </a:xfrm>
        </p:spPr>
        <p:txBody>
          <a:bodyPr/>
          <a:lstStyle/>
          <a:p>
            <a:pPr eaLnBrk="1" hangingPunct="1">
              <a:defRPr/>
            </a:pPr>
            <a:r>
              <a:rPr lang="en-US" sz="2800" dirty="0">
                <a:latin typeface="Arial" pitchFamily="34" charset="0"/>
                <a:cs typeface="Arial" pitchFamily="34" charset="0"/>
              </a:rPr>
              <a:t>List three things that you feel are scarce in your life, what has caused them to become scarce? </a:t>
            </a:r>
            <a:endParaRPr lang="en-US" sz="3600" dirty="0">
              <a:latin typeface="Arial" pitchFamily="34" charset="0"/>
              <a:cs typeface="Arial" pitchFamily="34" charset="0"/>
            </a:endParaRPr>
          </a:p>
        </p:txBody>
      </p:sp>
      <p:cxnSp>
        <p:nvCxnSpPr>
          <p:cNvPr id="3" name="Straight Connector 2"/>
          <p:cNvCxnSpPr/>
          <p:nvPr/>
        </p:nvCxnSpPr>
        <p:spPr bwMode="auto">
          <a:xfrm flipV="1">
            <a:off x="3200399" y="2590800"/>
            <a:ext cx="2590800" cy="990600"/>
          </a:xfrm>
          <a:prstGeom prst="line">
            <a:avLst/>
          </a:prstGeom>
          <a:solidFill>
            <a:schemeClr val="accent1"/>
          </a:solidFill>
          <a:ln w="41275" cap="flat" cmpd="sng" algn="ctr">
            <a:solidFill>
              <a:srgbClr val="080808"/>
            </a:solidFill>
            <a:prstDash val="solid"/>
            <a:round/>
            <a:headEnd type="none" w="med" len="med"/>
            <a:tailEnd type="none" w="med" len="med"/>
          </a:ln>
          <a:effectLst/>
        </p:spPr>
      </p:cxnSp>
      <p:sp>
        <p:nvSpPr>
          <p:cNvPr id="6" name="Oval 5"/>
          <p:cNvSpPr/>
          <p:nvPr/>
        </p:nvSpPr>
        <p:spPr bwMode="auto">
          <a:xfrm>
            <a:off x="4305300" y="3000375"/>
            <a:ext cx="304800" cy="152400"/>
          </a:xfrm>
          <a:prstGeom prst="ellipse">
            <a:avLst/>
          </a:prstGeom>
          <a:solidFill>
            <a:schemeClr val="tx1"/>
          </a:solidFill>
          <a:ln w="9525" cap="flat" cmpd="sng" algn="ctr">
            <a:solidFill>
              <a:srgbClr val="080808"/>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p:txBody>
      </p:sp>
      <p:cxnSp>
        <p:nvCxnSpPr>
          <p:cNvPr id="11" name="Straight Connector 10"/>
          <p:cNvCxnSpPr/>
          <p:nvPr/>
        </p:nvCxnSpPr>
        <p:spPr bwMode="auto">
          <a:xfrm flipV="1">
            <a:off x="4457700" y="3152775"/>
            <a:ext cx="0" cy="1647825"/>
          </a:xfrm>
          <a:prstGeom prst="line">
            <a:avLst/>
          </a:prstGeom>
          <a:solidFill>
            <a:schemeClr val="accent1"/>
          </a:solidFill>
          <a:ln w="57150" cap="flat" cmpd="sng" algn="ctr">
            <a:solidFill>
              <a:srgbClr val="080808"/>
            </a:solidFill>
            <a:prstDash val="solid"/>
            <a:round/>
            <a:headEnd type="none" w="med" len="med"/>
            <a:tailEnd type="none" w="med" len="med"/>
          </a:ln>
          <a:effectLst/>
        </p:spPr>
      </p:cxnSp>
      <p:cxnSp>
        <p:nvCxnSpPr>
          <p:cNvPr id="13" name="Straight Connector 12"/>
          <p:cNvCxnSpPr/>
          <p:nvPr/>
        </p:nvCxnSpPr>
        <p:spPr bwMode="auto">
          <a:xfrm>
            <a:off x="5743574" y="2581275"/>
            <a:ext cx="609601" cy="76200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17" name="Straight Connector 16"/>
          <p:cNvCxnSpPr/>
          <p:nvPr/>
        </p:nvCxnSpPr>
        <p:spPr bwMode="auto">
          <a:xfrm flipH="1">
            <a:off x="5072772" y="2634456"/>
            <a:ext cx="594604" cy="70881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sp>
        <p:nvSpPr>
          <p:cNvPr id="19" name="Rectangle 18"/>
          <p:cNvSpPr/>
          <p:nvPr/>
        </p:nvSpPr>
        <p:spPr bwMode="auto">
          <a:xfrm>
            <a:off x="5362576" y="3143250"/>
            <a:ext cx="748421" cy="48180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200" dirty="0"/>
              <a:t>Limited </a:t>
            </a:r>
          </a:p>
          <a:p>
            <a:pPr marL="0" marR="0" indent="0" algn="l" defTabSz="914400" rtl="0" eaLnBrk="1" fontAlgn="base" latinLnBrk="0" hangingPunct="1">
              <a:lnSpc>
                <a:spcPct val="100000"/>
              </a:lnSpc>
              <a:spcBef>
                <a:spcPct val="0"/>
              </a:spcBef>
              <a:spcAft>
                <a:spcPct val="0"/>
              </a:spcAft>
              <a:buClrTx/>
              <a:buSzTx/>
              <a:buFontTx/>
              <a:buNone/>
              <a:tabLst/>
            </a:pPr>
            <a:r>
              <a:rPr lang="en-US" sz="1200" dirty="0"/>
              <a:t>Resources</a:t>
            </a:r>
            <a:endParaRPr kumimoji="0" lang="en-US" sz="1200" b="0" i="0" u="none" strike="noStrike" cap="none" normalizeH="0" baseline="0" dirty="0">
              <a:ln>
                <a:noFill/>
              </a:ln>
              <a:solidFill>
                <a:schemeClr val="tx1"/>
              </a:solidFill>
              <a:effectLst/>
            </a:endParaRPr>
          </a:p>
        </p:txBody>
      </p:sp>
      <p:sp>
        <p:nvSpPr>
          <p:cNvPr id="27" name="Oval 26"/>
          <p:cNvSpPr/>
          <p:nvPr/>
        </p:nvSpPr>
        <p:spPr bwMode="auto">
          <a:xfrm>
            <a:off x="2579250" y="4147739"/>
            <a:ext cx="1381125" cy="508795"/>
          </a:xfrm>
          <a:prstGeom prst="ellipse">
            <a:avLst/>
          </a:prstGeom>
          <a:solidFill>
            <a:schemeClr val="tx1"/>
          </a:solidFill>
          <a:ln w="9525" cap="flat" cmpd="sng" algn="ctr">
            <a:solidFill>
              <a:srgbClr val="080808"/>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p:txBody>
      </p:sp>
      <p:cxnSp>
        <p:nvCxnSpPr>
          <p:cNvPr id="28" name="Straight Connector 27"/>
          <p:cNvCxnSpPr/>
          <p:nvPr/>
        </p:nvCxnSpPr>
        <p:spPr bwMode="auto">
          <a:xfrm>
            <a:off x="3303148" y="3531666"/>
            <a:ext cx="609601" cy="76200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9" name="Straight Connector 28"/>
          <p:cNvCxnSpPr/>
          <p:nvPr/>
        </p:nvCxnSpPr>
        <p:spPr bwMode="auto">
          <a:xfrm flipH="1">
            <a:off x="2638423" y="3584847"/>
            <a:ext cx="588527" cy="70881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sp>
        <p:nvSpPr>
          <p:cNvPr id="30" name="Rectangle 29"/>
          <p:cNvSpPr/>
          <p:nvPr/>
        </p:nvSpPr>
        <p:spPr bwMode="auto">
          <a:xfrm>
            <a:off x="2821124" y="4085828"/>
            <a:ext cx="893626" cy="48195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100" dirty="0"/>
              <a:t>Unlimited </a:t>
            </a:r>
            <a:br>
              <a:rPr lang="en-US" sz="1100" dirty="0"/>
            </a:br>
            <a:r>
              <a:rPr lang="en-US" sz="1100" dirty="0"/>
              <a:t>Wants/Needs</a:t>
            </a:r>
            <a:endParaRPr kumimoji="0" lang="en-US" sz="1100" b="0" i="0" u="none" strike="noStrike" cap="none" normalizeH="0" baseline="0" dirty="0">
              <a:ln>
                <a:noFill/>
              </a:ln>
              <a:solidFill>
                <a:schemeClr val="tx1"/>
              </a:solidFill>
              <a:effectLst/>
            </a:endParaRPr>
          </a:p>
        </p:txBody>
      </p:sp>
      <p:sp>
        <p:nvSpPr>
          <p:cNvPr id="31" name="Trapezoid 30"/>
          <p:cNvSpPr/>
          <p:nvPr/>
        </p:nvSpPr>
        <p:spPr bwMode="auto">
          <a:xfrm>
            <a:off x="3733800" y="4792539"/>
            <a:ext cx="1447800" cy="426887"/>
          </a:xfrm>
          <a:prstGeom prst="trapezoid">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Scarcity</a:t>
            </a:r>
          </a:p>
        </p:txBody>
      </p:sp>
      <p:pic>
        <p:nvPicPr>
          <p:cNvPr id="5122" name="Picture 2" descr="BPM Time Symbol by elconomeno@email.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3574" y="2450155"/>
            <a:ext cx="896343" cy="96684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omato, pomidoras, food by Keistut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4203" y="4378155"/>
            <a:ext cx="854698" cy="935782"/>
          </a:xfrm>
          <a:prstGeom prst="rect">
            <a:avLst/>
          </a:prstGeom>
          <a:noFill/>
          <a:extLst>
            <a:ext uri="{909E8E84-426E-40DD-AFC4-6F175D3DCCD1}">
              <a14:hiddenFill xmlns:a14="http://schemas.microsoft.com/office/drawing/2010/main">
                <a:solidFill>
                  <a:srgbClr val="FFFFFF"/>
                </a:solidFill>
              </a14:hiddenFill>
            </a:ext>
          </a:extLst>
        </p:spPr>
      </p:pic>
      <p:pic>
        <p:nvPicPr>
          <p:cNvPr id="248836" name="Picture 248835"/>
          <p:cNvPicPr>
            <a:picLocks noChangeAspect="1"/>
          </p:cNvPicPr>
          <p:nvPr/>
        </p:nvPicPr>
        <p:blipFill>
          <a:blip r:embed="rId4"/>
          <a:stretch>
            <a:fillRect/>
          </a:stretch>
        </p:blipFill>
        <p:spPr>
          <a:xfrm>
            <a:off x="923925" y="1614090"/>
            <a:ext cx="7067550" cy="4943475"/>
          </a:xfrm>
          <a:prstGeom prst="rect">
            <a:avLst/>
          </a:prstGeom>
        </p:spPr>
      </p:pic>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ar by DG-R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1678978"/>
            <a:ext cx="3138999" cy="17656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146" name="Picture 2" descr="mansion by cactus cowbo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479" y="1600200"/>
            <a:ext cx="4385441" cy="18444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76200"/>
            <a:ext cx="8229600" cy="1143000"/>
          </a:xfrm>
        </p:spPr>
        <p:txBody>
          <a:bodyPr/>
          <a:lstStyle/>
          <a:p>
            <a:r>
              <a:rPr lang="en-US" sz="2400" dirty="0"/>
              <a:t>How to allocate (distribute) scarce resources in a Market Economic System</a:t>
            </a:r>
            <a:br>
              <a:rPr lang="en-US" sz="2400" dirty="0"/>
            </a:br>
            <a:r>
              <a:rPr lang="en-US" sz="2400" dirty="0"/>
              <a:t>Who gets the stuff?</a:t>
            </a:r>
          </a:p>
        </p:txBody>
      </p:sp>
      <p:pic>
        <p:nvPicPr>
          <p:cNvPr id="2052" name="Picture 4" descr="http://4.bp.blogspot.com/-6L-oVEOQSJA/T5jcYF_J4sI/AAAAAAAAAB8/xWfuDYFOxNY/s1600/1283478466169163413dollar%2Bsign%2B.svg.hi.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96700" y="3423400"/>
            <a:ext cx="1768681" cy="3337134"/>
          </a:xfrm>
          <a:prstGeom prst="rect">
            <a:avLst/>
          </a:prstGeom>
          <a:noFill/>
        </p:spPr>
      </p:pic>
      <p:sp>
        <p:nvSpPr>
          <p:cNvPr id="3" name="TextBox 2"/>
          <p:cNvSpPr txBox="1"/>
          <p:nvPr/>
        </p:nvSpPr>
        <p:spPr>
          <a:xfrm>
            <a:off x="2423183" y="1170256"/>
            <a:ext cx="4185826" cy="400110"/>
          </a:xfrm>
          <a:prstGeom prst="rect">
            <a:avLst/>
          </a:prstGeom>
          <a:noFill/>
        </p:spPr>
        <p:txBody>
          <a:bodyPr wrap="none" rtlCol="0">
            <a:spAutoFit/>
          </a:bodyPr>
          <a:lstStyle/>
          <a:p>
            <a:r>
              <a:rPr lang="en-US" dirty="0">
                <a:latin typeface="Calibri" panose="020F0502020204030204" pitchFamily="34" charset="0"/>
              </a:rPr>
              <a:t>“You got the money, you get the stuff”</a:t>
            </a:r>
          </a:p>
        </p:txBody>
      </p:sp>
      <p:pic>
        <p:nvPicPr>
          <p:cNvPr id="6150" name="Picture 6" descr="flat screen by rg10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1600" y="3825665"/>
            <a:ext cx="2097305" cy="3557267"/>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hoosing clothes by oksmit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04310" y="3576529"/>
            <a:ext cx="1752600" cy="28442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edge">
                                      <p:cBhvr>
                                        <p:cTn id="7" dur="500"/>
                                        <p:tgtEl>
                                          <p:spTgt spid="20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31458</TotalTime>
  <Words>956</Words>
  <Application>Microsoft Macintosh PowerPoint</Application>
  <PresentationFormat>On-screen Show (4:3)</PresentationFormat>
  <Paragraphs>105</Paragraphs>
  <Slides>19</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Arial</vt:lpstr>
      <vt:lpstr>Calibri</vt:lpstr>
      <vt:lpstr>Calibri Light</vt:lpstr>
      <vt:lpstr>Garamond</vt:lpstr>
      <vt:lpstr>Times New Roman</vt:lpstr>
      <vt:lpstr>Wingdings</vt:lpstr>
      <vt:lpstr>Stream</vt:lpstr>
      <vt:lpstr>Office Theme</vt:lpstr>
      <vt:lpstr>1_Office Theme</vt:lpstr>
      <vt:lpstr>Activator</vt:lpstr>
      <vt:lpstr>Elmo was sold for as much as $2500 through a classified ad</vt:lpstr>
      <vt:lpstr>Variations on the original Elmo</vt:lpstr>
      <vt:lpstr>What Does This Teach Us About Economics?</vt:lpstr>
      <vt:lpstr>Elmo Videos</vt:lpstr>
      <vt:lpstr>Fundamental Economic Concepts Scarcity and the Factors of Production   </vt:lpstr>
      <vt:lpstr>Scarcity  </vt:lpstr>
      <vt:lpstr>Application Question</vt:lpstr>
      <vt:lpstr>How to allocate (distribute) scarce resources in a Market Economic System Who gets the stuff?</vt:lpstr>
      <vt:lpstr>Scarcity and Specialization We reward skills with higher pay!</vt:lpstr>
      <vt:lpstr>What is Economics?</vt:lpstr>
      <vt:lpstr>PowerPoint Presentation</vt:lpstr>
      <vt:lpstr>PowerPoint Presentation</vt:lpstr>
      <vt:lpstr>PowerPoint Presentation</vt:lpstr>
      <vt:lpstr>PowerPoint Presentation</vt:lpstr>
      <vt:lpstr>PowerPoint Presentation</vt:lpstr>
      <vt:lpstr>Factors of Production</vt:lpstr>
      <vt:lpstr>PowerPoint Presentation</vt:lpstr>
      <vt:lpstr>Examples of Factors of Production</vt:lpstr>
    </vt:vector>
  </TitlesOfParts>
  <Company>PPCS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 What Is Economics?  Section 1 – Scarcity and the Science of Economics</dc:title>
  <dc:creator>dlandinguin</dc:creator>
  <cp:lastModifiedBy>Microsoft Office User</cp:lastModifiedBy>
  <cp:revision>2348</cp:revision>
  <cp:lastPrinted>1601-01-01T00:00:00Z</cp:lastPrinted>
  <dcterms:created xsi:type="dcterms:W3CDTF">2002-08-28T01:01:16Z</dcterms:created>
  <dcterms:modified xsi:type="dcterms:W3CDTF">2020-01-30T20:17:54Z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1889291531</vt:i4>
  </property>
  <property fmtid="{D5CDD505-2E9C-101B-9397-08002B2CF9AE}" pid="3" name="_NewReviewCycle">
    <vt:lpwstr/>
  </property>
  <property fmtid="{D5CDD505-2E9C-101B-9397-08002B2CF9AE}" pid="4" name="_EmailSubject">
    <vt:lpwstr>ppt</vt:lpwstr>
  </property>
  <property fmtid="{D5CDD505-2E9C-101B-9397-08002B2CF9AE}" pid="5" name="_AuthorEmail">
    <vt:lpwstr>dlandinguin@glynn.k12.ga.us</vt:lpwstr>
  </property>
  <property fmtid="{D5CDD505-2E9C-101B-9397-08002B2CF9AE}" pid="6" name="_AuthorEmailDisplayName">
    <vt:lpwstr>Darren Landinguin</vt:lpwstr>
  </property>
</Properties>
</file>