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84" r:id="rId2"/>
    <p:sldId id="392" r:id="rId3"/>
    <p:sldId id="441" r:id="rId4"/>
    <p:sldId id="572" r:id="rId5"/>
    <p:sldId id="573" r:id="rId6"/>
    <p:sldId id="574" r:id="rId7"/>
    <p:sldId id="386" r:id="rId8"/>
    <p:sldId id="387" r:id="rId9"/>
    <p:sldId id="388" r:id="rId10"/>
    <p:sldId id="4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82"/>
  </p:normalViewPr>
  <p:slideViewPr>
    <p:cSldViewPr snapToGrid="0" snapToObjects="1">
      <p:cViewPr varScale="1">
        <p:scale>
          <a:sx n="117" d="100"/>
          <a:sy n="117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57036-6459-6E4F-B7F7-3C219234F545}" type="datetimeFigureOut">
              <a:rPr lang="en-US" smtClean="0"/>
              <a:t>2/6/20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FAF41-AF10-8645-BF59-6C387BFA0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61AED4-5CF0-4131-A7BF-38AE1DFF1C5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6426"/>
            <a:ext cx="5140960" cy="4183063"/>
          </a:xfrm>
          <a:noFill/>
          <a:ln/>
        </p:spPr>
        <p:txBody>
          <a:bodyPr lIns="91483" tIns="44939" rIns="91483" bIns="4493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4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61AED4-5CF0-4131-A7BF-38AE1DFF1C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6426"/>
            <a:ext cx="5140960" cy="4183063"/>
          </a:xfrm>
          <a:noFill/>
          <a:ln/>
        </p:spPr>
        <p:txBody>
          <a:bodyPr lIns="91483" tIns="44939" rIns="91483" bIns="4493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55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EB828-7F7C-43F4-9BF4-DBC9B4E4269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6426"/>
            <a:ext cx="5140960" cy="4183063"/>
          </a:xfrm>
          <a:noFill/>
          <a:ln/>
        </p:spPr>
        <p:txBody>
          <a:bodyPr lIns="91483" tIns="44939" rIns="91483" bIns="4493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11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B23D5B-D626-4DBA-805E-91B12F83C4A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6426"/>
            <a:ext cx="5140960" cy="4183063"/>
          </a:xfrm>
          <a:noFill/>
          <a:ln/>
        </p:spPr>
        <p:txBody>
          <a:bodyPr lIns="91483" tIns="44939" rIns="91483" bIns="4493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36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8B0545-5394-48DC-98B7-27986628D70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6426"/>
            <a:ext cx="5140960" cy="4183063"/>
          </a:xfrm>
          <a:noFill/>
          <a:ln/>
        </p:spPr>
        <p:txBody>
          <a:bodyPr lIns="91483" tIns="44939" rIns="91483" bIns="4493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21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6DBFF-F37B-4F35-9A43-D9DD42523C8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6426"/>
            <a:ext cx="5140960" cy="4183063"/>
          </a:xfrm>
          <a:noFill/>
          <a:ln/>
        </p:spPr>
        <p:txBody>
          <a:bodyPr lIns="91483" tIns="44939" rIns="91483" bIns="4493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7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21C1-504F-BE41-BD46-AA7C55DD3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0D3DC-34C5-A14E-9CF7-2A07355DA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E799C-CF30-004C-9702-34605FCC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F153-1AE7-824A-AB67-178BE29E24D8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20E81-F408-C347-A61C-17FDED84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4B70B-C31D-5648-A463-3B662E1D6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869B-13FF-4A4C-8B37-7F838F12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7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3D43-0D3D-E642-A9ED-26F22FFA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A1FA8-FDFC-3641-9375-AF9D08AD4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29C40-48AB-2047-AB19-77BD39E24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F153-1AE7-824A-AB67-178BE29E24D8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F679E-DA96-1041-93AA-0726EB4C1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5EE33-7C2D-D941-BDE2-3BF088B2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869B-13FF-4A4C-8B37-7F838F12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7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BF5292-B383-7A4A-8C29-875247683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57D30-CC2D-6641-9FB1-1BA7542D0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91495-350C-384B-837C-699D4C60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F153-1AE7-824A-AB67-178BE29E24D8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2A8FB-647D-B542-92F1-D6B91985E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7D37E-3D68-4740-AB90-504FF2F5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869B-13FF-4A4C-8B37-7F838F12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57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B5B62-59C9-4ACF-9A72-81F5360A4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31597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685800"/>
            <a:ext cx="11785600" cy="5334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7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800" y="0"/>
            <a:ext cx="1016000" cy="533400"/>
          </a:xfrm>
          <a:prstGeom prst="rect">
            <a:avLst/>
          </a:prstGeom>
          <a:ln w="3175">
            <a:solidFill>
              <a:srgbClr val="800080"/>
            </a:solidFill>
            <a:prstDash val="sysDot"/>
          </a:ln>
        </p:spPr>
        <p:txBody>
          <a:bodyPr/>
          <a:lstStyle>
            <a:lvl1pPr algn="ctr">
              <a:buNone/>
              <a:defRPr sz="2800">
                <a:solidFill>
                  <a:srgbClr val="8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379200" y="6416676"/>
            <a:ext cx="812800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ABBEA3-FC3C-4254-9302-457AB6731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8297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6174-00CD-2F44-AC18-BC5EFC2F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92C34-BA9E-1849-8560-48AAF36BF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F1D01-1818-FB43-B426-840EBB0D2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F153-1AE7-824A-AB67-178BE29E24D8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29D83-4F5F-AC40-9F75-B57D7EE1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210BE-9837-F74A-A05C-BFB72130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869B-13FF-4A4C-8B37-7F838F12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3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C369A-D678-4246-8886-A7F08106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28944-CB19-F842-B77A-D597C6302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BAF8A-E3B4-5C4B-884C-D721DC7B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F153-1AE7-824A-AB67-178BE29E24D8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B85DB-8C9E-0D48-B35A-C723ECBF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30B3A-99D6-9541-ACAB-14C91AD7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869B-13FF-4A4C-8B37-7F838F12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6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A9F9F-25AB-E248-9A9D-8C4FB7CD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16109-FFF4-B84A-91D7-CC514C949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E0F9D-42C5-AE46-8120-69A3CC707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26FC8-52C6-EE43-BAB4-2FEF2615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F153-1AE7-824A-AB67-178BE29E24D8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4924D-C602-EC40-BBD7-94721DC9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DCD0B-5F82-4E43-AF0C-2A90CA0F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869B-13FF-4A4C-8B37-7F838F12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DEDC7-43CB-ED45-BCFB-4E64173F1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AE97E-5682-3D4B-9A1D-CB662FE94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F1B0-6948-F346-B2D1-5AB405FB7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0FAD72-3E9F-BF46-BB34-8886AE876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6F985A-D6A3-1040-B12C-E4D31D59D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963FD-3DA9-0240-AD33-A9126806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F153-1AE7-824A-AB67-178BE29E24D8}" type="datetimeFigureOut">
              <a:rPr lang="en-US" smtClean="0"/>
              <a:t>2/6/20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0EBFA3-081E-D14C-8538-7C6E0DB1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0E6AA7-D7ED-9E4D-A26E-97B0537D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869B-13FF-4A4C-8B37-7F838F12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3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4D83-606F-A04A-A4D2-5754DBCB3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284C3-FAC4-6D43-BC2A-05F7964A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F153-1AE7-824A-AB67-178BE29E24D8}" type="datetimeFigureOut">
              <a:rPr lang="en-US" smtClean="0"/>
              <a:t>2/6/20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36555-26EC-4D45-A861-73560D050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807B-D697-F14A-8C23-D6EF428D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869B-13FF-4A4C-8B37-7F838F12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3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CC2AE2-3901-2C41-93FF-1CC640E0E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F153-1AE7-824A-AB67-178BE29E24D8}" type="datetimeFigureOut">
              <a:rPr lang="en-US" smtClean="0"/>
              <a:t>2/6/20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2B04F-1DF5-C847-9A4C-092BD161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776B3-A537-2045-AC76-DFEA98BF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869B-13FF-4A4C-8B37-7F838F12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2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285A-CC17-A345-A94A-F65A7A57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A456B-A4F2-0147-8025-21FB7151B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E920-65F2-B74E-97B1-ECB2EAE20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950FA-6C8F-694A-A327-DD4755AE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F153-1AE7-824A-AB67-178BE29E24D8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04918-6065-F742-99D3-D0ACA35EE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A3EB6-1134-2B45-8345-5D293718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869B-13FF-4A4C-8B37-7F838F12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82738-19BB-BF4D-B0D3-13540CA29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B2547A-8188-4340-8607-53A32B0FD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788BB-C720-254E-99BE-95898BF8F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AFFA8-5EB3-924E-BC0C-6282CDED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F153-1AE7-824A-AB67-178BE29E24D8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84FFF-8A5A-4B42-A06D-8758F34C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57356-52AB-2E42-8295-43B5645F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869B-13FF-4A4C-8B37-7F838F12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1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B66927-7BA4-8E49-9EEE-DF853DA30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D165B-9008-0446-88FD-EA8FDB0F0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5DCBF-E550-E441-90F6-BFCA75B34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F153-1AE7-824A-AB67-178BE29E24D8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3C815-D1D4-3448-8FA8-F89F0FFB2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DF866-07F6-DC43-B072-0C3AA725C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4869B-13FF-4A4C-8B37-7F838F12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4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7" name="Rectangle 7"/>
          <p:cNvSpPr>
            <a:spLocks noGrp="1" noChangeArrowheads="1"/>
          </p:cNvSpPr>
          <p:nvPr>
            <p:ph type="title"/>
          </p:nvPr>
        </p:nvSpPr>
        <p:spPr>
          <a:xfrm>
            <a:off x="1676400" y="-533400"/>
            <a:ext cx="8991600" cy="1143000"/>
          </a:xfrm>
        </p:spPr>
        <p:txBody>
          <a:bodyPr vert="horz" lIns="90488" tIns="44450" rIns="90488" bIns="44450" rtlCol="0" anchor="b">
            <a:normAutofit/>
          </a:bodyPr>
          <a:lstStyle/>
          <a:p>
            <a:pPr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Production Possibilities Model</a:t>
            </a:r>
          </a:p>
        </p:txBody>
      </p:sp>
      <p:sp>
        <p:nvSpPr>
          <p:cNvPr id="225298" name="Text Box 18"/>
          <p:cNvSpPr txBox="1">
            <a:spLocks noChangeArrowheads="1"/>
          </p:cNvSpPr>
          <p:nvPr/>
        </p:nvSpPr>
        <p:spPr bwMode="auto">
          <a:xfrm>
            <a:off x="1600200" y="533401"/>
            <a:ext cx="4724400" cy="4662815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Calibri" pitchFamily="34" charset="0"/>
              </a:rPr>
              <a:t>What is the PPC Model?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PPC Model – shows/illustrates the possible combinations of goods and services that can be produced by a single nation, firm or individual given the productive resources available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Calibri" pitchFamily="34" charset="0"/>
              </a:rPr>
              <a:t>What does it show?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That nothing is free and that everything has an opportunity cost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If society wants more of one thing then it must give up something in return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Used to visually represent opportunity cost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015" y="1650980"/>
            <a:ext cx="3934570" cy="32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190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8" grpId="0" uiExpand="1" build="p" bldLvl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/>
              <a:t>Shifts in the PPF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2345" r="3571" b="12727"/>
          <a:stretch/>
        </p:blipFill>
        <p:spPr>
          <a:xfrm>
            <a:off x="5791200" y="914401"/>
            <a:ext cx="4115254" cy="365760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7086600" y="1371600"/>
            <a:ext cx="304800" cy="533400"/>
          </a:xfrm>
          <a:prstGeom prst="straightConnector1">
            <a:avLst/>
          </a:prstGeom>
          <a:ln w="254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3733800" y="1843960"/>
            <a:ext cx="5105182" cy="5456082"/>
          </a:xfrm>
          <a:prstGeom prst="arc">
            <a:avLst>
              <a:gd name="adj1" fmla="val 16177985"/>
              <a:gd name="adj2" fmla="val 0"/>
            </a:avLst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2895601" y="1143000"/>
            <a:ext cx="6857999" cy="6781800"/>
          </a:xfrm>
          <a:prstGeom prst="arc">
            <a:avLst>
              <a:gd name="adj1" fmla="val 16177985"/>
              <a:gd name="adj2" fmla="val 0"/>
            </a:avLst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756994" y="3352800"/>
            <a:ext cx="615606" cy="243760"/>
          </a:xfrm>
          <a:prstGeom prst="straightConnector1">
            <a:avLst/>
          </a:prstGeom>
          <a:ln w="254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12345" r="3571" b="12727"/>
          <a:stretch/>
        </p:blipFill>
        <p:spPr>
          <a:xfrm>
            <a:off x="1524000" y="926433"/>
            <a:ext cx="4115254" cy="3657601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2758685" y="1443789"/>
            <a:ext cx="457427" cy="457200"/>
          </a:xfrm>
          <a:prstGeom prst="straightConnector1">
            <a:avLst/>
          </a:prstGeom>
          <a:ln w="254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571782" y="3048000"/>
            <a:ext cx="492516" cy="685800"/>
          </a:xfrm>
          <a:prstGeom prst="straightConnector1">
            <a:avLst/>
          </a:prstGeom>
          <a:ln w="254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>
            <a:off x="-533400" y="1843960"/>
            <a:ext cx="5105182" cy="5456082"/>
          </a:xfrm>
          <a:prstGeom prst="arc">
            <a:avLst>
              <a:gd name="adj1" fmla="val 16177985"/>
              <a:gd name="adj2" fmla="val 0"/>
            </a:avLst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-1371600" y="1143000"/>
            <a:ext cx="6857999" cy="6781800"/>
          </a:xfrm>
          <a:prstGeom prst="arc">
            <a:avLst>
              <a:gd name="adj1" fmla="val 16177985"/>
              <a:gd name="adj2" fmla="val 0"/>
            </a:avLst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646649" y="4788161"/>
            <a:ext cx="227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Decrease in Resources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91958" y="4768990"/>
            <a:ext cx="220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Increase in Resources</a:t>
            </a:r>
          </a:p>
        </p:txBody>
      </p:sp>
    </p:spTree>
    <p:extLst>
      <p:ext uri="{BB962C8B-B14F-4D97-AF65-F5344CB8AC3E}">
        <p14:creationId xmlns:p14="http://schemas.microsoft.com/office/powerpoint/2010/main" val="347428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3051176" y="990600"/>
            <a:ext cx="5943600" cy="480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8839200" cy="533400"/>
          </a:xfrm>
        </p:spPr>
        <p:txBody>
          <a:bodyPr anchor="t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Basics of the production possibilities frontier model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1946276" y="3238500"/>
            <a:ext cx="3887788" cy="158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rot="5400000" flipH="1" flipV="1">
            <a:off x="4810126" y="4273550"/>
            <a:ext cx="1817688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3889376" y="1676401"/>
            <a:ext cx="3733286" cy="3835765"/>
            <a:chOff x="1828754" y="2676450"/>
            <a:chExt cx="3293877" cy="2856381"/>
          </a:xfrm>
        </p:grpSpPr>
        <p:sp>
          <p:nvSpPr>
            <p:cNvPr id="57" name="Freeform 56"/>
            <p:cNvSpPr/>
            <p:nvPr/>
          </p:nvSpPr>
          <p:spPr>
            <a:xfrm>
              <a:off x="1828754" y="2676450"/>
              <a:ext cx="3063690" cy="2572919"/>
            </a:xfrm>
            <a:custGeom>
              <a:avLst/>
              <a:gdLst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5709" h="2743200">
                  <a:moveTo>
                    <a:pt x="0" y="0"/>
                  </a:moveTo>
                  <a:cubicBezTo>
                    <a:pt x="1739992" y="295959"/>
                    <a:pt x="2570019" y="1158834"/>
                    <a:pt x="3075709" y="2743200"/>
                  </a:cubicBezTo>
                </a:path>
              </a:pathLst>
            </a:cu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2" name="TextBox 14"/>
            <p:cNvSpPr txBox="1">
              <a:spLocks noChangeArrowheads="1"/>
            </p:cNvSpPr>
            <p:nvPr/>
          </p:nvSpPr>
          <p:spPr bwMode="auto">
            <a:xfrm>
              <a:off x="4495800" y="5257800"/>
              <a:ext cx="626831" cy="275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1,000</a:t>
              </a: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4346575" y="1447801"/>
            <a:ext cx="399372" cy="411163"/>
            <a:chOff x="7810761" y="4154236"/>
            <a:chExt cx="397743" cy="410771"/>
          </a:xfrm>
        </p:grpSpPr>
        <p:sp>
          <p:nvSpPr>
            <p:cNvPr id="37919" name="Freeform 183"/>
            <p:cNvSpPr>
              <a:spLocks/>
            </p:cNvSpPr>
            <p:nvPr/>
          </p:nvSpPr>
          <p:spPr bwMode="auto">
            <a:xfrm>
              <a:off x="7810761" y="4428277"/>
              <a:ext cx="144592" cy="136730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TextBox 42"/>
            <p:cNvSpPr txBox="1">
              <a:spLocks noChangeArrowheads="1"/>
            </p:cNvSpPr>
            <p:nvPr/>
          </p:nvSpPr>
          <p:spPr bwMode="auto">
            <a:xfrm>
              <a:off x="7892084" y="4154236"/>
              <a:ext cx="316420" cy="368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2060"/>
                  </a:solidFill>
                </a:rPr>
                <a:t>A</a:t>
              </a: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175369" y="2514600"/>
            <a:ext cx="391355" cy="411162"/>
            <a:chOff x="7810761" y="4154236"/>
            <a:chExt cx="389760" cy="410771"/>
          </a:xfrm>
        </p:grpSpPr>
        <p:sp>
          <p:nvSpPr>
            <p:cNvPr id="37917" name="Freeform 183"/>
            <p:cNvSpPr>
              <a:spLocks/>
            </p:cNvSpPr>
            <p:nvPr/>
          </p:nvSpPr>
          <p:spPr bwMode="auto">
            <a:xfrm>
              <a:off x="7810761" y="4428277"/>
              <a:ext cx="144592" cy="136730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TextBox 42"/>
            <p:cNvSpPr txBox="1">
              <a:spLocks noChangeArrowheads="1"/>
            </p:cNvSpPr>
            <p:nvPr/>
          </p:nvSpPr>
          <p:spPr bwMode="auto">
            <a:xfrm>
              <a:off x="7892084" y="4154236"/>
              <a:ext cx="308437" cy="368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2060"/>
                  </a:solidFill>
                </a:rPr>
                <a:t>B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7394560" y="1676400"/>
            <a:ext cx="378516" cy="411162"/>
            <a:chOff x="7810761" y="4154236"/>
            <a:chExt cx="377101" cy="410771"/>
          </a:xfrm>
        </p:grpSpPr>
        <p:sp>
          <p:nvSpPr>
            <p:cNvPr id="37915" name="Freeform 183"/>
            <p:cNvSpPr>
              <a:spLocks/>
            </p:cNvSpPr>
            <p:nvPr/>
          </p:nvSpPr>
          <p:spPr bwMode="auto">
            <a:xfrm>
              <a:off x="7810761" y="4428277"/>
              <a:ext cx="144592" cy="136730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TextBox 42"/>
            <p:cNvSpPr txBox="1">
              <a:spLocks noChangeArrowheads="1"/>
            </p:cNvSpPr>
            <p:nvPr/>
          </p:nvSpPr>
          <p:spPr bwMode="auto">
            <a:xfrm>
              <a:off x="7892096" y="4154236"/>
              <a:ext cx="295766" cy="368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E</a:t>
              </a: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4956180" y="4114801"/>
            <a:ext cx="408968" cy="411163"/>
            <a:chOff x="7810761" y="4154236"/>
            <a:chExt cx="407440" cy="410771"/>
          </a:xfrm>
        </p:grpSpPr>
        <p:sp>
          <p:nvSpPr>
            <p:cNvPr id="37913" name="Freeform 183"/>
            <p:cNvSpPr>
              <a:spLocks/>
            </p:cNvSpPr>
            <p:nvPr/>
          </p:nvSpPr>
          <p:spPr bwMode="auto">
            <a:xfrm>
              <a:off x="7810761" y="4428277"/>
              <a:ext cx="144592" cy="136730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TextBox 42"/>
            <p:cNvSpPr txBox="1">
              <a:spLocks noChangeArrowheads="1"/>
            </p:cNvSpPr>
            <p:nvPr/>
          </p:nvSpPr>
          <p:spPr bwMode="auto">
            <a:xfrm>
              <a:off x="7892090" y="4154236"/>
              <a:ext cx="326111" cy="368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2060"/>
                  </a:solidFill>
                </a:rPr>
                <a:t>D</a:t>
              </a: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7165973" y="4343400"/>
            <a:ext cx="389758" cy="411162"/>
            <a:chOff x="7810761" y="4154236"/>
            <a:chExt cx="388172" cy="410771"/>
          </a:xfrm>
        </p:grpSpPr>
        <p:sp>
          <p:nvSpPr>
            <p:cNvPr id="37911" name="Freeform 183"/>
            <p:cNvSpPr>
              <a:spLocks/>
            </p:cNvSpPr>
            <p:nvPr/>
          </p:nvSpPr>
          <p:spPr bwMode="auto">
            <a:xfrm>
              <a:off x="7810761" y="4428277"/>
              <a:ext cx="144592" cy="136730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TextBox 42"/>
            <p:cNvSpPr txBox="1">
              <a:spLocks noChangeArrowheads="1"/>
            </p:cNvSpPr>
            <p:nvPr/>
          </p:nvSpPr>
          <p:spPr bwMode="auto">
            <a:xfrm>
              <a:off x="7892089" y="4154236"/>
              <a:ext cx="306844" cy="368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C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6784980" y="2438400"/>
            <a:ext cx="1982001" cy="1155560"/>
            <a:chOff x="4495805" y="3034985"/>
            <a:chExt cx="1981386" cy="1156014"/>
          </a:xfrm>
        </p:grpSpPr>
        <p:sp>
          <p:nvSpPr>
            <p:cNvPr id="37907" name="TextBox 45"/>
            <p:cNvSpPr txBox="1">
              <a:spLocks noChangeArrowheads="1"/>
            </p:cNvSpPr>
            <p:nvPr/>
          </p:nvSpPr>
          <p:spPr bwMode="auto">
            <a:xfrm>
              <a:off x="4855519" y="3034985"/>
              <a:ext cx="1621672" cy="646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800080"/>
                  </a:solidFill>
                  <a:latin typeface="Calibri" pitchFamily="34" charset="0"/>
                  <a:cs typeface="Calibri" pitchFamily="34" charset="0"/>
                </a:rPr>
                <a:t>Efficient use of </a:t>
              </a:r>
            </a:p>
            <a:p>
              <a:r>
                <a:rPr lang="en-US" dirty="0">
                  <a:solidFill>
                    <a:srgbClr val="800080"/>
                  </a:solidFill>
                  <a:latin typeface="Calibri" pitchFamily="34" charset="0"/>
                  <a:cs typeface="Calibri" pitchFamily="34" charset="0"/>
                </a:rPr>
                <a:t>resources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5400000">
              <a:off x="4424205" y="3738518"/>
              <a:ext cx="524081" cy="380882"/>
            </a:xfrm>
            <a:prstGeom prst="line">
              <a:avLst/>
            </a:prstGeom>
            <a:ln>
              <a:solidFill>
                <a:srgbClr val="8000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45"/>
          <p:cNvSpPr txBox="1">
            <a:spLocks noChangeArrowheads="1"/>
          </p:cNvSpPr>
          <p:nvPr/>
        </p:nvSpPr>
        <p:spPr bwMode="auto">
          <a:xfrm>
            <a:off x="4163650" y="3218496"/>
            <a:ext cx="1785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Inefficient Use of Resources/</a:t>
            </a:r>
          </a:p>
          <a:p>
            <a:r>
              <a:rPr lang="en-US" sz="1600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Underutilization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4422776" y="4114801"/>
            <a:ext cx="304800" cy="219075"/>
          </a:xfrm>
          <a:prstGeom prst="line">
            <a:avLst/>
          </a:prstGeom>
          <a:ln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45"/>
          <p:cNvSpPr txBox="1">
            <a:spLocks noChangeArrowheads="1"/>
          </p:cNvSpPr>
          <p:nvPr/>
        </p:nvSpPr>
        <p:spPr bwMode="auto">
          <a:xfrm>
            <a:off x="5829873" y="1230243"/>
            <a:ext cx="2841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Currently unattainable point</a:t>
            </a: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6873866" y="1706554"/>
            <a:ext cx="444510" cy="198447"/>
          </a:xfrm>
          <a:prstGeom prst="line">
            <a:avLst/>
          </a:prstGeom>
          <a:ln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 rot="10800000" flipV="1">
            <a:off x="3889376" y="5181600"/>
            <a:ext cx="3810000" cy="158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4112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7" name="Rectangle 7"/>
          <p:cNvSpPr>
            <a:spLocks noGrp="1" noChangeArrowheads="1"/>
          </p:cNvSpPr>
          <p:nvPr>
            <p:ph type="title"/>
          </p:nvPr>
        </p:nvSpPr>
        <p:spPr>
          <a:xfrm>
            <a:off x="1676400" y="-533400"/>
            <a:ext cx="8991600" cy="1143000"/>
          </a:xfrm>
        </p:spPr>
        <p:txBody>
          <a:bodyPr vert="horz" lIns="90488" tIns="44450" rIns="90488" bIns="44450" rtlCol="0" anchor="b">
            <a:normAutofit/>
          </a:bodyPr>
          <a:lstStyle/>
          <a:p>
            <a:pPr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Production Possibilities Model</a:t>
            </a:r>
          </a:p>
        </p:txBody>
      </p:sp>
      <p:sp>
        <p:nvSpPr>
          <p:cNvPr id="225298" name="Text Box 18"/>
          <p:cNvSpPr txBox="1">
            <a:spLocks noChangeArrowheads="1"/>
          </p:cNvSpPr>
          <p:nvPr/>
        </p:nvSpPr>
        <p:spPr bwMode="auto">
          <a:xfrm>
            <a:off x="1600200" y="609600"/>
            <a:ext cx="3810000" cy="397031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What basic economic concepts can it be used to model?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Scarcity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Tradeoffs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Opportunity cost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Economic growth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Efficiency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Unemployment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281" y="609600"/>
            <a:ext cx="4863639" cy="3970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6963" y="4719456"/>
            <a:ext cx="1253957" cy="1962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80" y="4697071"/>
            <a:ext cx="2114550" cy="20069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145441" y="5315811"/>
            <a:ext cx="679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42181824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8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 bwMode="auto">
          <a:xfrm flipH="1">
            <a:off x="3744135" y="5398587"/>
            <a:ext cx="3457629" cy="13632"/>
          </a:xfrm>
          <a:prstGeom prst="lin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681419" y="2832283"/>
            <a:ext cx="3085237" cy="2558534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287" name="Rectangle 7"/>
          <p:cNvSpPr>
            <a:spLocks noGrp="1" noChangeArrowheads="1"/>
          </p:cNvSpPr>
          <p:nvPr>
            <p:ph type="title"/>
          </p:nvPr>
        </p:nvSpPr>
        <p:spPr>
          <a:xfrm>
            <a:off x="1676400" y="-381000"/>
            <a:ext cx="8991600" cy="895349"/>
          </a:xfrm>
        </p:spPr>
        <p:txBody>
          <a:bodyPr vert="horz" lIns="90488" tIns="44450" rIns="90488" bIns="44450" rtlCol="0" anchor="b">
            <a:normAutofit/>
          </a:bodyPr>
          <a:lstStyle/>
          <a:p>
            <a:pPr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Production Possibilities Frontier Model</a:t>
            </a:r>
          </a:p>
        </p:txBody>
      </p:sp>
      <p:sp>
        <p:nvSpPr>
          <p:cNvPr id="225298" name="Text Box 18"/>
          <p:cNvSpPr txBox="1">
            <a:spLocks noChangeArrowheads="1"/>
          </p:cNvSpPr>
          <p:nvPr/>
        </p:nvSpPr>
        <p:spPr bwMode="auto">
          <a:xfrm>
            <a:off x="1705466" y="562411"/>
            <a:ext cx="8886334" cy="1169551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 Individual PPF – Individual tradeoffs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 Constant opportunity cost - linear shape of the curve represents a perfect/proportional tradeoff between two goods</a:t>
            </a:r>
          </a:p>
        </p:txBody>
      </p:sp>
      <p:grpSp>
        <p:nvGrpSpPr>
          <p:cNvPr id="14" name="Group 50"/>
          <p:cNvGrpSpPr>
            <a:grpSpLocks/>
          </p:cNvGrpSpPr>
          <p:nvPr/>
        </p:nvGrpSpPr>
        <p:grpSpPr bwMode="auto">
          <a:xfrm>
            <a:off x="2604339" y="1961294"/>
            <a:ext cx="1143703" cy="3469279"/>
            <a:chOff x="673580" y="1695554"/>
            <a:chExt cx="1143980" cy="3469110"/>
          </a:xfrm>
          <a:solidFill>
            <a:schemeClr val="bg1"/>
          </a:solidFill>
        </p:grpSpPr>
        <p:cxnSp>
          <p:nvCxnSpPr>
            <p:cNvPr id="15" name="Straight Connector 14"/>
            <p:cNvCxnSpPr/>
            <p:nvPr/>
          </p:nvCxnSpPr>
          <p:spPr>
            <a:xfrm flipH="1">
              <a:off x="1809214" y="1858352"/>
              <a:ext cx="8346" cy="33063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673580" y="1695554"/>
              <a:ext cx="966524" cy="52319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/>
                <a:t>Work</a:t>
              </a:r>
            </a:p>
          </p:txBody>
        </p:sp>
      </p:grp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3352800" y="5516316"/>
            <a:ext cx="5134478" cy="618588"/>
            <a:chOff x="1676400" y="5257800"/>
            <a:chExt cx="5135194" cy="618189"/>
          </a:xfrm>
          <a:solidFill>
            <a:schemeClr val="bg1"/>
          </a:solidFill>
        </p:grpSpPr>
        <p:sp>
          <p:nvSpPr>
            <p:cNvPr id="19" name="TextBox 9"/>
            <p:cNvSpPr txBox="1">
              <a:spLocks noChangeArrowheads="1"/>
            </p:cNvSpPr>
            <p:nvPr/>
          </p:nvSpPr>
          <p:spPr bwMode="auto">
            <a:xfrm>
              <a:off x="6032361" y="5353106"/>
              <a:ext cx="779233" cy="52288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/>
                <a:t>Play</a:t>
              </a:r>
            </a:p>
          </p:txBody>
        </p:sp>
        <p:sp>
          <p:nvSpPr>
            <p:cNvPr id="20" name="TextBox 10"/>
            <p:cNvSpPr txBox="1">
              <a:spLocks noChangeArrowheads="1"/>
            </p:cNvSpPr>
            <p:nvPr/>
          </p:nvSpPr>
          <p:spPr bwMode="auto">
            <a:xfrm>
              <a:off x="1676400" y="5257800"/>
              <a:ext cx="312906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</p:grpSp>
      <p:grpSp>
        <p:nvGrpSpPr>
          <p:cNvPr id="24" name="Group 64"/>
          <p:cNvGrpSpPr>
            <a:grpSpLocks/>
          </p:cNvGrpSpPr>
          <p:nvPr/>
        </p:nvGrpSpPr>
        <p:grpSpPr bwMode="auto">
          <a:xfrm>
            <a:off x="4785455" y="4156079"/>
            <a:ext cx="843501" cy="1693256"/>
            <a:chOff x="3261473" y="3277395"/>
            <a:chExt cx="842724" cy="2222394"/>
          </a:xfrm>
          <a:solidFill>
            <a:schemeClr val="bg1"/>
          </a:solidFill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3261473" y="5015042"/>
              <a:ext cx="842724" cy="4847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30 Min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3681085" y="3277395"/>
              <a:ext cx="8999" cy="1639735"/>
            </a:xfrm>
            <a:prstGeom prst="line">
              <a:avLst/>
            </a:prstGeom>
            <a:grpFill/>
            <a:ln w="285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40"/>
          <p:cNvGrpSpPr>
            <a:grpSpLocks/>
          </p:cNvGrpSpPr>
          <p:nvPr/>
        </p:nvGrpSpPr>
        <p:grpSpPr bwMode="auto">
          <a:xfrm>
            <a:off x="5151799" y="3638046"/>
            <a:ext cx="454884" cy="519804"/>
            <a:chOff x="7810761" y="4045699"/>
            <a:chExt cx="453029" cy="519308"/>
          </a:xfrm>
          <a:solidFill>
            <a:schemeClr val="bg1"/>
          </a:solidFill>
        </p:grpSpPr>
        <p:sp>
          <p:nvSpPr>
            <p:cNvPr id="35" name="Freeform 183"/>
            <p:cNvSpPr>
              <a:spLocks/>
            </p:cNvSpPr>
            <p:nvPr/>
          </p:nvSpPr>
          <p:spPr bwMode="auto">
            <a:xfrm>
              <a:off x="7810761" y="4428277"/>
              <a:ext cx="144592" cy="136730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42"/>
            <p:cNvSpPr txBox="1">
              <a:spLocks noChangeArrowheads="1"/>
            </p:cNvSpPr>
            <p:nvPr/>
          </p:nvSpPr>
          <p:spPr bwMode="auto">
            <a:xfrm>
              <a:off x="7955353" y="4045699"/>
              <a:ext cx="308437" cy="3689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46" name="Group 40"/>
          <p:cNvGrpSpPr>
            <a:grpSpLocks/>
          </p:cNvGrpSpPr>
          <p:nvPr/>
        </p:nvGrpSpPr>
        <p:grpSpPr bwMode="auto">
          <a:xfrm>
            <a:off x="6729760" y="4918021"/>
            <a:ext cx="453281" cy="548996"/>
            <a:chOff x="7810761" y="4016533"/>
            <a:chExt cx="451437" cy="548474"/>
          </a:xfrm>
          <a:solidFill>
            <a:schemeClr val="bg1"/>
          </a:solidFill>
        </p:grpSpPr>
        <p:sp>
          <p:nvSpPr>
            <p:cNvPr id="47" name="Freeform 183"/>
            <p:cNvSpPr>
              <a:spLocks/>
            </p:cNvSpPr>
            <p:nvPr/>
          </p:nvSpPr>
          <p:spPr bwMode="auto">
            <a:xfrm>
              <a:off x="7810761" y="4428277"/>
              <a:ext cx="144592" cy="136730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2"/>
            <p:cNvSpPr txBox="1">
              <a:spLocks noChangeArrowheads="1"/>
            </p:cNvSpPr>
            <p:nvPr/>
          </p:nvSpPr>
          <p:spPr bwMode="auto">
            <a:xfrm>
              <a:off x="7955353" y="4016533"/>
              <a:ext cx="306845" cy="3689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49" name="Group 40"/>
          <p:cNvGrpSpPr>
            <a:grpSpLocks/>
          </p:cNvGrpSpPr>
          <p:nvPr/>
        </p:nvGrpSpPr>
        <p:grpSpPr bwMode="auto">
          <a:xfrm>
            <a:off x="3668362" y="2437209"/>
            <a:ext cx="471842" cy="492206"/>
            <a:chOff x="7810761" y="4073269"/>
            <a:chExt cx="469756" cy="491738"/>
          </a:xfrm>
          <a:solidFill>
            <a:schemeClr val="bg1"/>
          </a:solidFill>
        </p:grpSpPr>
        <p:sp>
          <p:nvSpPr>
            <p:cNvPr id="50" name="Freeform 183"/>
            <p:cNvSpPr>
              <a:spLocks/>
            </p:cNvSpPr>
            <p:nvPr/>
          </p:nvSpPr>
          <p:spPr bwMode="auto">
            <a:xfrm>
              <a:off x="7810761" y="4428277"/>
              <a:ext cx="144592" cy="136730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42"/>
            <p:cNvSpPr txBox="1">
              <a:spLocks noChangeArrowheads="1"/>
            </p:cNvSpPr>
            <p:nvPr/>
          </p:nvSpPr>
          <p:spPr bwMode="auto">
            <a:xfrm>
              <a:off x="7964206" y="4073269"/>
              <a:ext cx="316311" cy="3689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5" name="Group 59"/>
          <p:cNvGrpSpPr>
            <a:grpSpLocks/>
          </p:cNvGrpSpPr>
          <p:nvPr/>
        </p:nvGrpSpPr>
        <p:grpSpPr bwMode="auto">
          <a:xfrm>
            <a:off x="2754248" y="3871422"/>
            <a:ext cx="2351152" cy="369332"/>
            <a:chOff x="925448" y="3513689"/>
            <a:chExt cx="2351152" cy="370262"/>
          </a:xfrm>
          <a:solidFill>
            <a:schemeClr val="bg1"/>
          </a:solidFill>
        </p:grpSpPr>
        <p:sp>
          <p:nvSpPr>
            <p:cNvPr id="56" name="TextBox 22"/>
            <p:cNvSpPr txBox="1">
              <a:spLocks noChangeArrowheads="1"/>
            </p:cNvSpPr>
            <p:nvPr/>
          </p:nvSpPr>
          <p:spPr bwMode="auto">
            <a:xfrm>
              <a:off x="925448" y="3513689"/>
              <a:ext cx="843501" cy="3702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30 Min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H="1">
              <a:off x="1910897" y="3722670"/>
              <a:ext cx="1365703" cy="2231"/>
            </a:xfrm>
            <a:prstGeom prst="line">
              <a:avLst/>
            </a:prstGeom>
            <a:grpFill/>
            <a:ln w="317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22"/>
          <p:cNvSpPr txBox="1">
            <a:spLocks noChangeArrowheads="1"/>
          </p:cNvSpPr>
          <p:nvPr/>
        </p:nvSpPr>
        <p:spPr bwMode="auto">
          <a:xfrm>
            <a:off x="2641744" y="2680222"/>
            <a:ext cx="82266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 Hour</a:t>
            </a:r>
          </a:p>
        </p:txBody>
      </p:sp>
      <p:sp>
        <p:nvSpPr>
          <p:cNvPr id="65" name="TextBox 22"/>
          <p:cNvSpPr txBox="1">
            <a:spLocks noChangeArrowheads="1"/>
          </p:cNvSpPr>
          <p:nvPr/>
        </p:nvSpPr>
        <p:spPr bwMode="auto">
          <a:xfrm>
            <a:off x="6324601" y="5680078"/>
            <a:ext cx="82266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 Hour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334518"/>
            <a:ext cx="2834886" cy="96528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34505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8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0" y="609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Increasing Costs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370314" y="1132820"/>
            <a:ext cx="1468887" cy="619780"/>
          </a:xfrm>
          <a:prstGeom prst="straightConnector1">
            <a:avLst/>
          </a:prstGeom>
          <a:ln w="349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349226" y="1132820"/>
            <a:ext cx="1489975" cy="1066800"/>
          </a:xfrm>
          <a:prstGeom prst="straightConnector1">
            <a:avLst/>
          </a:prstGeom>
          <a:ln w="349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370314" y="1132820"/>
            <a:ext cx="1468887" cy="1447800"/>
          </a:xfrm>
          <a:prstGeom prst="straightConnector1">
            <a:avLst/>
          </a:prstGeom>
          <a:ln w="349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408413" y="1132820"/>
            <a:ext cx="1430788" cy="1800880"/>
          </a:xfrm>
          <a:prstGeom prst="straightConnector1">
            <a:avLst/>
          </a:prstGeom>
          <a:ln w="349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MARTInkShape-641"/>
          <p:cNvSpPr/>
          <p:nvPr/>
        </p:nvSpPr>
        <p:spPr>
          <a:xfrm>
            <a:off x="9224963" y="4957763"/>
            <a:ext cx="7144" cy="14288"/>
          </a:xfrm>
          <a:custGeom>
            <a:avLst/>
            <a:gdLst/>
            <a:ahLst/>
            <a:cxnLst/>
            <a:rect l="0" t="0" r="0" b="0"/>
            <a:pathLst>
              <a:path w="7144" h="14288">
                <a:moveTo>
                  <a:pt x="7143" y="0"/>
                </a:moveTo>
                <a:lnTo>
                  <a:pt x="3350" y="3792"/>
                </a:lnTo>
                <a:lnTo>
                  <a:pt x="0" y="1428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78" y="559275"/>
            <a:ext cx="5504747" cy="50965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55529" y="380882"/>
            <a:ext cx="1910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Increasing </a:t>
            </a:r>
            <a:br>
              <a:rPr lang="en-US" b="1" i="1" dirty="0"/>
            </a:br>
            <a:r>
              <a:rPr lang="en-US" b="1" i="1" dirty="0"/>
              <a:t>Opportunity Costs</a:t>
            </a:r>
          </a:p>
        </p:txBody>
      </p:sp>
    </p:spTree>
    <p:extLst>
      <p:ext uri="{BB962C8B-B14F-4D97-AF65-F5344CB8AC3E}">
        <p14:creationId xmlns:p14="http://schemas.microsoft.com/office/powerpoint/2010/main" val="9562924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2438401" y="381000"/>
            <a:ext cx="294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Increasing Opportunity Costs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781801" y="381000"/>
            <a:ext cx="282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Constant Opportunity Costs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177" y="838201"/>
            <a:ext cx="9048750" cy="401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79697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-76200"/>
            <a:ext cx="8991600" cy="1143000"/>
          </a:xfrm>
        </p:spPr>
        <p:txBody>
          <a:bodyPr vert="horz" lIns="90488" tIns="44450" rIns="90488" bIns="44450" rtlCol="0" anchor="ctr">
            <a:normAutofit/>
          </a:bodyPr>
          <a:lstStyle/>
          <a:p>
            <a:pPr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Production Possibilities Curve</a:t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676400" y="533401"/>
            <a:ext cx="8839200" cy="646331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 Efficient –  maximum production; using resources wisely</a:t>
            </a:r>
          </a:p>
          <a:p>
            <a:pPr marL="0" lvl="1"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Points along the curve, (a – c)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286000"/>
            <a:ext cx="3466696" cy="2552700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1" y="1963025"/>
            <a:ext cx="4356163" cy="381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6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1963025"/>
            <a:ext cx="4356163" cy="3819102"/>
          </a:xfrm>
          <a:prstGeom prst="rect">
            <a:avLst/>
          </a:prstGeom>
        </p:spPr>
      </p:pic>
      <p:sp>
        <p:nvSpPr>
          <p:cNvPr id="227331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-228600"/>
            <a:ext cx="8686800" cy="1143000"/>
          </a:xfrm>
        </p:spPr>
        <p:txBody>
          <a:bodyPr vert="horz" lIns="90488" tIns="44450" rIns="90488" bIns="44450" rtlCol="0" anchor="ctr">
            <a:normAutofit/>
          </a:bodyPr>
          <a:lstStyle/>
          <a:p>
            <a:pPr>
              <a:defRPr/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Underutilization (Inefficiency)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1676400" y="609600"/>
            <a:ext cx="8839200" cy="1295400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Underutilization – less than maximum production; using fewer resources than a person/economy/business is capable of.</a:t>
            </a:r>
          </a:p>
          <a:p>
            <a:pPr marL="812800" lvl="2" indent="-411163"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Points inside the curve, d (inefficient use of resources)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91000" y="3657600"/>
            <a:ext cx="1418978" cy="52322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Underutilization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/Inefficiency </a:t>
            </a:r>
          </a:p>
        </p:txBody>
      </p:sp>
      <p:cxnSp>
        <p:nvCxnSpPr>
          <p:cNvPr id="14" name="Straight Arrow Connector 13"/>
          <p:cNvCxnSpPr>
            <a:endCxn id="3" idx="3"/>
          </p:cNvCxnSpPr>
          <p:nvPr/>
        </p:nvCxnSpPr>
        <p:spPr bwMode="auto">
          <a:xfrm flipH="1">
            <a:off x="3787578" y="4038601"/>
            <a:ext cx="450800" cy="6458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481084" y="449981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b="16700"/>
          <a:stretch/>
        </p:blipFill>
        <p:spPr>
          <a:xfrm>
            <a:off x="6553201" y="1975032"/>
            <a:ext cx="3470087" cy="2006343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32" y="4416809"/>
            <a:ext cx="3025623" cy="2011717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010400" y="4011543"/>
            <a:ext cx="2727926" cy="338554"/>
          </a:xfrm>
          <a:prstGeom prst="rect">
            <a:avLst/>
          </a:prstGeom>
          <a:solidFill>
            <a:srgbClr val="2965D7"/>
          </a:solidFill>
          <a:ln>
            <a:solidFill>
              <a:schemeClr val="tx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Aftermath of Hurricane Wilma</a:t>
            </a:r>
          </a:p>
        </p:txBody>
      </p:sp>
    </p:spTree>
    <p:extLst>
      <p:ext uri="{BB962C8B-B14F-4D97-AF65-F5344CB8AC3E}">
        <p14:creationId xmlns:p14="http://schemas.microsoft.com/office/powerpoint/2010/main" val="361740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1963025"/>
            <a:ext cx="4356163" cy="3819102"/>
          </a:xfrm>
          <a:prstGeom prst="rect">
            <a:avLst/>
          </a:prstGeom>
        </p:spPr>
      </p:pic>
      <p:sp>
        <p:nvSpPr>
          <p:cNvPr id="227331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-381000"/>
            <a:ext cx="8686800" cy="1143000"/>
          </a:xfrm>
        </p:spPr>
        <p:txBody>
          <a:bodyPr vert="horz" lIns="90488" tIns="44450" rIns="90488" bIns="44450" rtlCol="0" anchor="ctr">
            <a:normAutofit/>
          </a:bodyPr>
          <a:lstStyle/>
          <a:p>
            <a:pPr>
              <a:defRPr/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Unattainable Point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1752600" y="533401"/>
            <a:ext cx="8534400" cy="839689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lvl="1" indent="-342900">
              <a:buClr>
                <a:schemeClr val="hlink"/>
              </a:buCl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Unattainable Point– currently unreachable point of production</a:t>
            </a:r>
          </a:p>
          <a:p>
            <a:pPr lvl="1"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Only reached through more efficient resources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057100" y="2340048"/>
            <a:ext cx="335404" cy="2460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392504" y="239384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3991" y="2032271"/>
            <a:ext cx="1965603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Currently Unattainable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407" y="1526242"/>
            <a:ext cx="3256716" cy="2283004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031" y="4114801"/>
            <a:ext cx="3326915" cy="22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5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285</Words>
  <Application>Microsoft Macintosh PowerPoint</Application>
  <PresentationFormat>Widescreen</PresentationFormat>
  <Paragraphs>68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Unicode MS</vt:lpstr>
      <vt:lpstr>Arial</vt:lpstr>
      <vt:lpstr>Calibri</vt:lpstr>
      <vt:lpstr>Calibri Light</vt:lpstr>
      <vt:lpstr>Wingdings</vt:lpstr>
      <vt:lpstr>Wingdings 2</vt:lpstr>
      <vt:lpstr>Office Theme</vt:lpstr>
      <vt:lpstr>Production Possibilities Model</vt:lpstr>
      <vt:lpstr>Basics of the production possibilities frontier model</vt:lpstr>
      <vt:lpstr>Production Possibilities Model</vt:lpstr>
      <vt:lpstr>Production Possibilities Frontier Model</vt:lpstr>
      <vt:lpstr>PowerPoint Presentation</vt:lpstr>
      <vt:lpstr>PowerPoint Presentation</vt:lpstr>
      <vt:lpstr>Production Possibilities Curve </vt:lpstr>
      <vt:lpstr>Underutilization (Inefficiency)</vt:lpstr>
      <vt:lpstr>Unattainable Point</vt:lpstr>
      <vt:lpstr>Shifts in the PPF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Possibilities Model</dc:title>
  <dc:creator>Microsoft Office User</dc:creator>
  <cp:lastModifiedBy>Microsoft Office User</cp:lastModifiedBy>
  <cp:revision>1</cp:revision>
  <dcterms:created xsi:type="dcterms:W3CDTF">2020-02-06T20:09:33Z</dcterms:created>
  <dcterms:modified xsi:type="dcterms:W3CDTF">2020-02-06T20:18:08Z</dcterms:modified>
</cp:coreProperties>
</file>