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57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2564" autoAdjust="0"/>
  </p:normalViewPr>
  <p:slideViewPr>
    <p:cSldViewPr snapToGrid="0">
      <p:cViewPr varScale="1">
        <p:scale>
          <a:sx n="55" d="100"/>
          <a:sy n="55" d="100"/>
        </p:scale>
        <p:origin x="280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747A1-CDA8-454B-A0C8-FCE054DAFC7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8503-6DC4-466F-B9B5-F134B60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2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747A1-CDA8-454B-A0C8-FCE054DAFC7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8503-6DC4-466F-B9B5-F134B60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8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747A1-CDA8-454B-A0C8-FCE054DAFC7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8503-6DC4-466F-B9B5-F134B60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28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747A1-CDA8-454B-A0C8-FCE054DAFC7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8503-6DC4-466F-B9B5-F134B604BAE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5793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747A1-CDA8-454B-A0C8-FCE054DAFC7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8503-6DC4-466F-B9B5-F134B60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15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747A1-CDA8-454B-A0C8-FCE054DAFC7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8503-6DC4-466F-B9B5-F134B60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06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747A1-CDA8-454B-A0C8-FCE054DAFC7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8503-6DC4-466F-B9B5-F134B60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96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747A1-CDA8-454B-A0C8-FCE054DAFC7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8503-6DC4-466F-B9B5-F134B60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747A1-CDA8-454B-A0C8-FCE054DAFC7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8503-6DC4-466F-B9B5-F134B60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6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747A1-CDA8-454B-A0C8-FCE054DAFC7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8503-6DC4-466F-B9B5-F134B60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3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747A1-CDA8-454B-A0C8-FCE054DAFC7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8503-6DC4-466F-B9B5-F134B60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1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747A1-CDA8-454B-A0C8-FCE054DAFC7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8503-6DC4-466F-B9B5-F134B60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9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747A1-CDA8-454B-A0C8-FCE054DAFC7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8503-6DC4-466F-B9B5-F134B60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71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747A1-CDA8-454B-A0C8-FCE054DAFC7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8503-6DC4-466F-B9B5-F134B60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7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747A1-CDA8-454B-A0C8-FCE054DAFC7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8503-6DC4-466F-B9B5-F134B60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30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747A1-CDA8-454B-A0C8-FCE054DAFC7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8503-6DC4-466F-B9B5-F134B60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4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747A1-CDA8-454B-A0C8-FCE054DAFC7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8503-6DC4-466F-B9B5-F134B60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1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6747A1-CDA8-454B-A0C8-FCE054DAFC7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08503-6DC4-466F-B9B5-F134B60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596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Introducing America’s Ideals</a:t>
            </a:r>
          </a:p>
        </p:txBody>
      </p:sp>
    </p:spTree>
    <p:extLst>
      <p:ext uri="{BB962C8B-B14F-4D97-AF65-F5344CB8AC3E}">
        <p14:creationId xmlns:p14="http://schemas.microsoft.com/office/powerpoint/2010/main" val="391133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Founding Ideals:  Liberty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065" y="1152983"/>
            <a:ext cx="4396339" cy="4195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</a:rPr>
              <a:t>DEFINITION</a:t>
            </a:r>
          </a:p>
          <a:p>
            <a:r>
              <a:rPr lang="en-US" sz="2000" dirty="0"/>
              <a:t>Liberty </a:t>
            </a:r>
            <a:r>
              <a:rPr lang="en-US" sz="2000" dirty="0">
                <a:sym typeface="Wingdings" panose="05000000000000000000" pitchFamily="2" charset="2"/>
              </a:rPr>
              <a:t>= Freedom</a:t>
            </a:r>
          </a:p>
          <a:p>
            <a:r>
              <a:rPr lang="en-US" sz="2000" b="1" u="sng" dirty="0">
                <a:solidFill>
                  <a:srgbClr val="FFFF00"/>
                </a:solidFill>
                <a:sym typeface="Wingdings" panose="05000000000000000000" pitchFamily="2" charset="2"/>
              </a:rPr>
              <a:t>Political</a:t>
            </a:r>
            <a:r>
              <a:rPr lang="en-US" sz="2000" dirty="0">
                <a:sym typeface="Wingdings" panose="05000000000000000000" pitchFamily="2" charset="2"/>
              </a:rPr>
              <a:t>, religious and </a:t>
            </a:r>
            <a:r>
              <a:rPr lang="en-US" sz="2000" b="1" u="sng" dirty="0">
                <a:solidFill>
                  <a:srgbClr val="FFFF00"/>
                </a:solidFill>
                <a:sym typeface="Wingdings" panose="05000000000000000000" pitchFamily="2" charset="2"/>
              </a:rPr>
              <a:t>civil</a:t>
            </a:r>
            <a:r>
              <a:rPr lang="en-US" sz="2000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ym typeface="Wingdings" panose="05000000000000000000" pitchFamily="2" charset="2"/>
              </a:rPr>
              <a:t>freedoms</a:t>
            </a:r>
          </a:p>
          <a:p>
            <a:r>
              <a:rPr lang="en-US" sz="2000" dirty="0">
                <a:sym typeface="Wingdings" panose="05000000000000000000" pitchFamily="2" charset="2"/>
              </a:rPr>
              <a:t>There is no </a:t>
            </a:r>
            <a:r>
              <a:rPr lang="en-US" sz="2000" b="1" u="sng" dirty="0">
                <a:solidFill>
                  <a:srgbClr val="FFFF00"/>
                </a:solidFill>
                <a:sym typeface="Wingdings" panose="05000000000000000000" pitchFamily="2" charset="2"/>
              </a:rPr>
              <a:t>absolute liberty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We must follow laws and respect others liberties as well if we want to live in a safe society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577" y="1403103"/>
            <a:ext cx="4395788" cy="2197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573" y="3600997"/>
            <a:ext cx="3940297" cy="29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0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Founding Ideals: 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912" y="1212850"/>
            <a:ext cx="4396339" cy="4195763"/>
          </a:xfrm>
        </p:spPr>
        <p:txBody>
          <a:bodyPr>
            <a:noAutofit/>
          </a:bodyPr>
          <a:lstStyle/>
          <a:p>
            <a:r>
              <a:rPr lang="en-US" sz="2000" dirty="0"/>
              <a:t>The Ability to achieve your dreams</a:t>
            </a:r>
          </a:p>
          <a:p>
            <a:r>
              <a:rPr lang="en-US" sz="2000" dirty="0">
                <a:solidFill>
                  <a:srgbClr val="FFFF00"/>
                </a:solidFill>
              </a:rPr>
              <a:t>Do some have more opportunities than others?  Is there a level playing field?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42450" y="1669044"/>
            <a:ext cx="2466975" cy="185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609" y="2795576"/>
            <a:ext cx="3123180" cy="2998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917" y="3040457"/>
            <a:ext cx="49530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4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Founding Ideals:  Democracy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154" y="1152983"/>
            <a:ext cx="4396339" cy="4195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>
                <a:solidFill>
                  <a:srgbClr val="FFFF00"/>
                </a:solidFill>
              </a:rPr>
              <a:t>DEFINITION</a:t>
            </a:r>
          </a:p>
          <a:p>
            <a:r>
              <a:rPr lang="en-US" sz="2000" b="1" u="sng" dirty="0">
                <a:solidFill>
                  <a:srgbClr val="FFFF00"/>
                </a:solidFill>
              </a:rPr>
              <a:t>Democracy</a:t>
            </a:r>
            <a:r>
              <a:rPr lang="en-US" sz="2000" dirty="0"/>
              <a:t>:  power to rule comes from the </a:t>
            </a:r>
            <a:r>
              <a:rPr lang="en-US" sz="2000" u="sng" dirty="0"/>
              <a:t>consent of the governed</a:t>
            </a:r>
          </a:p>
          <a:p>
            <a:r>
              <a:rPr lang="en-US" sz="2000" dirty="0"/>
              <a:t>The right to vote </a:t>
            </a:r>
          </a:p>
          <a:p>
            <a:r>
              <a:rPr lang="en-US" sz="2000" dirty="0"/>
              <a:t>Who gets to vote?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07264" y="1507253"/>
            <a:ext cx="4005534" cy="266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7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D94FF-7695-014D-A029-978C915F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Americans are considered Equal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05BB20-A879-9C43-B170-46FA1EF93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397744"/>
            <a:ext cx="104902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7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D94FF-7695-014D-A029-978C915F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Americans have more rights than others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05BB20-A879-9C43-B170-46FA1EF93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397744"/>
            <a:ext cx="104902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48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D94FF-7695-014D-A029-978C915F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a lot of Freedoms in the United States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05BB20-A879-9C43-B170-46FA1EF93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397744"/>
            <a:ext cx="104902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D94FF-7695-014D-A029-978C915F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the opportunity in the United States to live our wildest dreams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05BB20-A879-9C43-B170-46FA1EF93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635250"/>
            <a:ext cx="104902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D94FF-7695-014D-A029-978C915F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 $ People have a more powerful voice in the USA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05BB20-A879-9C43-B170-46FA1EF93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635250"/>
            <a:ext cx="104902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52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791" y="1274964"/>
            <a:ext cx="5207336" cy="5228867"/>
          </a:xfrm>
        </p:spPr>
        <p:txBody>
          <a:bodyPr>
            <a:noAutofit/>
          </a:bodyPr>
          <a:lstStyle/>
          <a:p>
            <a:r>
              <a:rPr lang="en-US" sz="2400" dirty="0"/>
              <a:t>Declaration of Independence:</a:t>
            </a:r>
          </a:p>
          <a:p>
            <a:pPr lvl="1"/>
            <a:r>
              <a:rPr lang="en-US" sz="2400" b="1" u="sng" dirty="0">
                <a:solidFill>
                  <a:srgbClr val="FFFF00"/>
                </a:solidFill>
              </a:rPr>
              <a:t>Thomas Jefferson</a:t>
            </a:r>
            <a:r>
              <a:rPr lang="en-US" sz="2400" dirty="0"/>
              <a:t>:  “all men are created equal with certain unalienable rights”</a:t>
            </a:r>
          </a:p>
          <a:p>
            <a:pPr lvl="2"/>
            <a:r>
              <a:rPr lang="en-US" sz="2400" b="1" u="sng" dirty="0">
                <a:solidFill>
                  <a:srgbClr val="FFFF00"/>
                </a:solidFill>
              </a:rPr>
              <a:t>Life </a:t>
            </a:r>
          </a:p>
          <a:p>
            <a:pPr lvl="2"/>
            <a:r>
              <a:rPr lang="en-US" sz="2400" b="1" u="sng" dirty="0">
                <a:solidFill>
                  <a:srgbClr val="FFFF00"/>
                </a:solidFill>
              </a:rPr>
              <a:t>Liberty</a:t>
            </a:r>
          </a:p>
          <a:p>
            <a:pPr lvl="2"/>
            <a:r>
              <a:rPr lang="en-US" sz="2400" b="1" u="sng" dirty="0">
                <a:solidFill>
                  <a:srgbClr val="FFFF00"/>
                </a:solidFill>
              </a:rPr>
              <a:t>The Pursuit of Happiness</a:t>
            </a:r>
          </a:p>
          <a:p>
            <a:r>
              <a:rPr lang="en-US" sz="2400" dirty="0"/>
              <a:t>Thomas Jefferson envisioned a nation based on </a:t>
            </a:r>
            <a:r>
              <a:rPr lang="en-US" sz="2400" b="1" u="sng" dirty="0">
                <a:solidFill>
                  <a:srgbClr val="FFFF00"/>
                </a:solidFill>
              </a:rPr>
              <a:t>ideals</a:t>
            </a:r>
          </a:p>
          <a:p>
            <a:r>
              <a:rPr lang="en-US" sz="2400" dirty="0"/>
              <a:t>These ideals have evolved since Jefferson introduced them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1504" y="1609859"/>
            <a:ext cx="4890726" cy="366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8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034" y="1339358"/>
            <a:ext cx="4396339" cy="4195763"/>
          </a:xfrm>
        </p:spPr>
        <p:txBody>
          <a:bodyPr>
            <a:noAutofit/>
          </a:bodyPr>
          <a:lstStyle/>
          <a:p>
            <a:r>
              <a:rPr lang="en-US" sz="2000" dirty="0"/>
              <a:t>Where all are treated the same</a:t>
            </a:r>
          </a:p>
          <a:p>
            <a:r>
              <a:rPr lang="en-US" sz="2000" dirty="0"/>
              <a:t>Equality is NOT the same as equity.  How do we make sure everything is equitable? </a:t>
            </a:r>
            <a:endParaRPr lang="en-US" sz="2000" b="1" u="sng" dirty="0">
              <a:solidFill>
                <a:srgbClr val="FFFF00"/>
              </a:solidFill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64" y="286840"/>
            <a:ext cx="7484736" cy="560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8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Founding Ideals: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164" y="1279831"/>
            <a:ext cx="6259918" cy="4195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</a:rPr>
              <a:t>DEFINITION</a:t>
            </a:r>
          </a:p>
          <a:p>
            <a:r>
              <a:rPr lang="en-US" sz="2000" dirty="0"/>
              <a:t>Rights are powers or privileges granted to the people by law</a:t>
            </a:r>
          </a:p>
          <a:p>
            <a:r>
              <a:rPr lang="en-US" sz="2000" dirty="0"/>
              <a:t>People have </a:t>
            </a:r>
            <a:r>
              <a:rPr lang="en-US" sz="2000" b="1" u="sng" dirty="0">
                <a:solidFill>
                  <a:srgbClr val="FFFF00"/>
                </a:solidFill>
              </a:rPr>
              <a:t>natural rights </a:t>
            </a:r>
            <a:r>
              <a:rPr lang="en-US" sz="2000" dirty="0"/>
              <a:t>when they are born</a:t>
            </a:r>
          </a:p>
          <a:p>
            <a:pPr lvl="1"/>
            <a:r>
              <a:rPr lang="en-US" sz="2000" dirty="0"/>
              <a:t>Life, liberty and property</a:t>
            </a:r>
          </a:p>
          <a:p>
            <a:pPr lvl="1"/>
            <a:r>
              <a:rPr lang="en-US" sz="2000" dirty="0"/>
              <a:t>Government must protect these rights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Free Expression, Right to Bear Arms, Right to Vote, Right to Safety? Right to Healthcare?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83912" y="516391"/>
            <a:ext cx="1905000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102" y="3023944"/>
            <a:ext cx="4757898" cy="33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0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4476</TotalTime>
  <Words>262</Words>
  <Application>Microsoft Macintosh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Introducing America’s Ideals</vt:lpstr>
      <vt:lpstr>All Americans are considered Equal</vt:lpstr>
      <vt:lpstr>Some Americans have more rights than others</vt:lpstr>
      <vt:lpstr>We have a lot of Freedoms in the United States</vt:lpstr>
      <vt:lpstr>We have the opportunity in the United States to live our wildest dreams</vt:lpstr>
      <vt:lpstr>Rich $ People have a more powerful voice in the USA</vt:lpstr>
      <vt:lpstr>Introduction:</vt:lpstr>
      <vt:lpstr>Equality </vt:lpstr>
      <vt:lpstr>The Founding Ideals: Rights</vt:lpstr>
      <vt:lpstr>The Founding Ideals:  Liberty</vt:lpstr>
      <vt:lpstr>The Founding Ideals:  Opportunity</vt:lpstr>
      <vt:lpstr>The Founding Ideals:  Democracy</vt:lpstr>
    </vt:vector>
  </TitlesOfParts>
  <Company>CENTRAL BUCKS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America’s Ideals</dc:title>
  <dc:creator>SLIWINSKI, STEVEN</dc:creator>
  <cp:lastModifiedBy>Microsoft Office User</cp:lastModifiedBy>
  <cp:revision>15</cp:revision>
  <dcterms:created xsi:type="dcterms:W3CDTF">2015-08-29T17:00:49Z</dcterms:created>
  <dcterms:modified xsi:type="dcterms:W3CDTF">2019-08-16T16:51:16Z</dcterms:modified>
</cp:coreProperties>
</file>