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2" r:id="rId4"/>
    <p:sldId id="257" r:id="rId5"/>
    <p:sldId id="268" r:id="rId6"/>
    <p:sldId id="278" r:id="rId7"/>
    <p:sldId id="258" r:id="rId8"/>
    <p:sldId id="259" r:id="rId9"/>
    <p:sldId id="275" r:id="rId10"/>
    <p:sldId id="260" r:id="rId11"/>
    <p:sldId id="261" r:id="rId12"/>
    <p:sldId id="262" r:id="rId13"/>
    <p:sldId id="263" r:id="rId14"/>
    <p:sldId id="267" r:id="rId15"/>
    <p:sldId id="274" r:id="rId16"/>
    <p:sldId id="276" r:id="rId17"/>
    <p:sldId id="264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>
    <p:restoredLeft sz="34603" autoAdjust="0"/>
    <p:restoredTop sz="86465" autoAdjust="0"/>
  </p:normalViewPr>
  <p:slideViewPr>
    <p:cSldViewPr snapToGrid="0" snapToObjects="1">
      <p:cViewPr varScale="1">
        <p:scale>
          <a:sx n="74" d="100"/>
          <a:sy n="74" d="100"/>
        </p:scale>
        <p:origin x="-9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1F57-6718-954E-BBD6-98B6EB18ADAC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00F-3336-8644-9A4B-417F0C15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1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1F57-6718-954E-BBD6-98B6EB18ADAC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00F-3336-8644-9A4B-417F0C15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8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1F57-6718-954E-BBD6-98B6EB18ADAC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00F-3336-8644-9A4B-417F0C15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1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1F57-6718-954E-BBD6-98B6EB18ADAC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00F-3336-8644-9A4B-417F0C15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6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1F57-6718-954E-BBD6-98B6EB18ADAC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00F-3336-8644-9A4B-417F0C15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3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1F57-6718-954E-BBD6-98B6EB18ADAC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00F-3336-8644-9A4B-417F0C15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7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1F57-6718-954E-BBD6-98B6EB18ADAC}" type="datetimeFigureOut">
              <a:rPr lang="en-US" smtClean="0"/>
              <a:t>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00F-3336-8644-9A4B-417F0C15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9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1F57-6718-954E-BBD6-98B6EB18ADAC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00F-3336-8644-9A4B-417F0C15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3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1F57-6718-954E-BBD6-98B6EB18ADAC}" type="datetimeFigureOut">
              <a:rPr lang="en-US" smtClean="0"/>
              <a:t>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00F-3336-8644-9A4B-417F0C15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4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1F57-6718-954E-BBD6-98B6EB18ADAC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00F-3336-8644-9A4B-417F0C15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2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1F57-6718-954E-BBD6-98B6EB18ADAC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E00F-3336-8644-9A4B-417F0C15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6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F57-6718-954E-BBD6-98B6EB18ADAC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CE00F-3336-8644-9A4B-417F0C15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9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Fighting the Cold War at 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TCI Ch.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5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dirty="0" smtClean="0"/>
              <a:t>1957: Supreme Court ruled that HUAC can’t investigate personal lives to that extreme.  Which Amendment(s) does it violate?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Freedom of Speech</a:t>
            </a:r>
          </a:p>
          <a:p>
            <a:pPr marL="514350" indent="-514350">
              <a:buAutoNum type="arabicPeriod"/>
            </a:pPr>
            <a:r>
              <a:rPr lang="en-US" dirty="0" smtClean="0"/>
              <a:t>Right to bear Arms</a:t>
            </a:r>
          </a:p>
          <a:p>
            <a:pPr marL="514350" indent="-514350">
              <a:buAutoNum type="arabicPeriod"/>
            </a:pPr>
            <a:r>
              <a:rPr lang="en-US" dirty="0" smtClean="0"/>
              <a:t>No Quartering of Troops</a:t>
            </a:r>
          </a:p>
          <a:p>
            <a:pPr marL="514350" indent="-514350">
              <a:buAutoNum type="arabicPeriod"/>
            </a:pPr>
            <a:r>
              <a:rPr lang="en-US" dirty="0" smtClean="0"/>
              <a:t>No unwarranted searches or seizures</a:t>
            </a:r>
          </a:p>
          <a:p>
            <a:pPr marL="514350" indent="-514350">
              <a:buAutoNum type="arabicPeriod"/>
            </a:pPr>
            <a:r>
              <a:rPr lang="en-US" dirty="0" smtClean="0"/>
              <a:t>No Double Jeopardy/Can’t testify against oneself</a:t>
            </a:r>
          </a:p>
          <a:p>
            <a:pPr marL="514350" indent="-514350">
              <a:buAutoNum type="arabicPeriod"/>
            </a:pPr>
            <a:r>
              <a:rPr lang="en-US" dirty="0" smtClean="0"/>
              <a:t>Rights of the accused for a fair criminal trial</a:t>
            </a:r>
          </a:p>
          <a:p>
            <a:pPr marL="514350" indent="-514350">
              <a:buAutoNum type="arabicPeriod"/>
            </a:pPr>
            <a:r>
              <a:rPr lang="en-US" dirty="0" smtClean="0"/>
              <a:t>Rights of the accused for a fair civil trial</a:t>
            </a:r>
          </a:p>
          <a:p>
            <a:pPr marL="514350" indent="-514350">
              <a:buAutoNum type="arabicPeriod"/>
            </a:pPr>
            <a:r>
              <a:rPr lang="en-US" dirty="0" smtClean="0"/>
              <a:t>No Cruel or Unusual Punishment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Rights not listed in the constitution belong to people</a:t>
            </a:r>
          </a:p>
          <a:p>
            <a:pPr marL="514350" indent="-514350">
              <a:buAutoNum type="arabicPeriod"/>
            </a:pPr>
            <a:r>
              <a:rPr lang="en-US" dirty="0" smtClean="0"/>
              <a:t>Laws not listed are reserved to the states.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6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65"/>
            <a:ext cx="8229600" cy="1143000"/>
          </a:xfrm>
        </p:spPr>
        <p:txBody>
          <a:bodyPr/>
          <a:lstStyle/>
          <a:p>
            <a:r>
              <a:rPr lang="en-US" dirty="0" smtClean="0"/>
              <a:t>Alger Hiss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8181"/>
            <a:ext cx="849882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Definition</a:t>
            </a:r>
          </a:p>
          <a:p>
            <a:pPr marL="0" indent="0">
              <a:buNone/>
            </a:pPr>
            <a:r>
              <a:rPr lang="en-US" dirty="0" smtClean="0"/>
              <a:t>Alger Hiss worked for the government under Roosevelt and accused of being a spy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</a:t>
            </a:r>
            <a:r>
              <a:rPr lang="en-US" b="1" dirty="0" smtClean="0"/>
              <a:t>ffect:</a:t>
            </a:r>
          </a:p>
          <a:p>
            <a:pPr marL="0" indent="0">
              <a:buNone/>
            </a:pPr>
            <a:r>
              <a:rPr lang="en-US" dirty="0" smtClean="0"/>
              <a:t>People scared</a:t>
            </a:r>
          </a:p>
          <a:p>
            <a:pPr marL="0" indent="0">
              <a:buNone/>
            </a:pPr>
            <a:r>
              <a:rPr lang="en-US" dirty="0" smtClean="0"/>
              <a:t>That there were spies</a:t>
            </a:r>
          </a:p>
          <a:p>
            <a:pPr marL="0" indent="0">
              <a:buNone/>
            </a:pPr>
            <a:r>
              <a:rPr lang="en-US" dirty="0" smtClean="0"/>
              <a:t>In the US</a:t>
            </a:r>
            <a:endParaRPr lang="en-US" dirty="0"/>
          </a:p>
        </p:txBody>
      </p:sp>
      <p:pic>
        <p:nvPicPr>
          <p:cNvPr id="4" name="Picture 3" descr="Alger_Hiss_(1950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2897596"/>
            <a:ext cx="4889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Ethel and Julius </a:t>
            </a:r>
            <a:r>
              <a:rPr lang="en-US" dirty="0" smtClean="0"/>
              <a:t>Rosenberg Trial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54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Definition</a:t>
            </a:r>
          </a:p>
          <a:p>
            <a:pPr marL="0" indent="0">
              <a:buNone/>
            </a:pPr>
            <a:r>
              <a:rPr lang="en-US" dirty="0" smtClean="0"/>
              <a:t>Found </a:t>
            </a:r>
            <a:r>
              <a:rPr lang="en-US" dirty="0" smtClean="0"/>
              <a:t>guilty of giving out information about the Atomic Bomb to Soviets.  Sentenced to Death.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</a:t>
            </a:r>
            <a:r>
              <a:rPr lang="en-US" b="1" dirty="0" smtClean="0"/>
              <a:t>ffect</a:t>
            </a:r>
          </a:p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 smtClean="0"/>
              <a:t>began to question if going to far…</a:t>
            </a:r>
            <a:endParaRPr lang="en-US" dirty="0"/>
          </a:p>
        </p:txBody>
      </p:sp>
      <p:pic>
        <p:nvPicPr>
          <p:cNvPr id="4" name="Picture 3" descr="amd_dnewscv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95" y="4495405"/>
            <a:ext cx="1702771" cy="2362594"/>
          </a:xfrm>
          <a:prstGeom prst="rect">
            <a:avLst/>
          </a:prstGeom>
        </p:spPr>
      </p:pic>
      <p:pic>
        <p:nvPicPr>
          <p:cNvPr id="5" name="Picture 4" descr="Ethel-and-Julius-Rosenber-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95405"/>
            <a:ext cx="4572631" cy="21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McCarthyis</a:t>
            </a:r>
            <a:r>
              <a:rPr lang="en-US" dirty="0" smtClean="0"/>
              <a:t>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37" y="1600200"/>
            <a:ext cx="549120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Definition</a:t>
            </a:r>
          </a:p>
          <a:p>
            <a:pPr marL="0" indent="0">
              <a:buNone/>
            </a:pPr>
            <a:r>
              <a:rPr lang="en-US" dirty="0" smtClean="0"/>
              <a:t>Senator Joseph </a:t>
            </a:r>
            <a:r>
              <a:rPr lang="en-US" dirty="0" smtClean="0"/>
              <a:t>McCarthy began publically accusing people of being a communist without strong evidence.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E</a:t>
            </a:r>
            <a:r>
              <a:rPr lang="en-US" b="1" dirty="0" smtClean="0"/>
              <a:t>ffect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Culture </a:t>
            </a:r>
            <a:r>
              <a:rPr lang="en-US" dirty="0" smtClean="0"/>
              <a:t>of Fear.  No one wanted to be labeled as communist.  </a:t>
            </a:r>
            <a:endParaRPr lang="en-US" dirty="0"/>
          </a:p>
        </p:txBody>
      </p:sp>
      <p:pic>
        <p:nvPicPr>
          <p:cNvPr id="4" name="Picture 3" descr="Joseph_McCart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42" y="1600200"/>
            <a:ext cx="2539558" cy="30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0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</a:t>
            </a:r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2208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Definition</a:t>
            </a:r>
          </a:p>
          <a:p>
            <a:pPr marL="0" indent="0">
              <a:buNone/>
            </a:pPr>
            <a:r>
              <a:rPr lang="en-US" dirty="0" smtClean="0"/>
              <a:t>Americans had high level of fear of an atomic bomb attack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Effect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Interest in nuclear energy and influenced pop culture </a:t>
            </a:r>
            <a:endParaRPr lang="en-US" dirty="0"/>
          </a:p>
        </p:txBody>
      </p:sp>
      <p:pic>
        <p:nvPicPr>
          <p:cNvPr id="4" name="Picture 3" descr="461469801_c002cd1a4e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837" y="3091636"/>
            <a:ext cx="2843163" cy="3766364"/>
          </a:xfrm>
          <a:prstGeom prst="rect">
            <a:avLst/>
          </a:prstGeom>
        </p:spPr>
      </p:pic>
      <p:pic>
        <p:nvPicPr>
          <p:cNvPr id="5" name="Picture 4" descr="GilbertAtomicOpentrimmed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65" y="60580"/>
            <a:ext cx="3105782" cy="30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5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6295" y="132303"/>
            <a:ext cx="8229600" cy="1143000"/>
          </a:xfrm>
        </p:spPr>
        <p:txBody>
          <a:bodyPr/>
          <a:lstStyle/>
          <a:p>
            <a:r>
              <a:rPr lang="en-US" dirty="0" smtClean="0"/>
              <a:t>Atomic 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303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261" y="0"/>
            <a:ext cx="520720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09693"/>
            <a:ext cx="3443611" cy="32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6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79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Atomic 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"/>
            <a:ext cx="31369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742" y="2758702"/>
            <a:ext cx="3834257" cy="4099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472" y="3523434"/>
            <a:ext cx="2225430" cy="3340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90700"/>
            <a:ext cx="3289300" cy="2476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4700" y="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Civil Defense </a:t>
            </a:r>
            <a:r>
              <a:rPr lang="en-US" dirty="0" smtClean="0"/>
              <a:t>Administration (FCDA) 1950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Definition: </a:t>
            </a:r>
            <a:r>
              <a:rPr lang="en-US" dirty="0" smtClean="0"/>
              <a:t>Created to help people prepare for a  nuclear attack.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Effect: </a:t>
            </a:r>
          </a:p>
          <a:p>
            <a:pPr marL="0" indent="0">
              <a:buNone/>
            </a:pPr>
            <a:r>
              <a:rPr lang="en-US" dirty="0" smtClean="0"/>
              <a:t>Being prepared came with</a:t>
            </a:r>
          </a:p>
          <a:p>
            <a:pPr marL="0" indent="0">
              <a:buNone/>
            </a:pPr>
            <a:r>
              <a:rPr lang="en-US" dirty="0" smtClean="0"/>
              <a:t>Everyday life (Sirens,</a:t>
            </a:r>
            <a:r>
              <a:rPr lang="en-US" dirty="0"/>
              <a:t> </a:t>
            </a:r>
            <a:r>
              <a:rPr lang="en-US" dirty="0" smtClean="0"/>
              <a:t>bomb</a:t>
            </a:r>
          </a:p>
          <a:p>
            <a:pPr marL="0" indent="0">
              <a:buNone/>
            </a:pPr>
            <a:r>
              <a:rPr lang="en-US" dirty="0" smtClean="0"/>
              <a:t>Shelters).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Operation Alert showed no amount of prep would be enough</a:t>
            </a:r>
          </a:p>
        </p:txBody>
      </p:sp>
      <p:pic>
        <p:nvPicPr>
          <p:cNvPr id="4" name="Picture 3" descr="duck-and-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444" y="2369906"/>
            <a:ext cx="3262266" cy="27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Defense Education Act 1958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Definition:</a:t>
            </a:r>
          </a:p>
          <a:p>
            <a:pPr marL="0" indent="0">
              <a:buNone/>
            </a:pPr>
            <a:r>
              <a:rPr lang="en-US" dirty="0" smtClean="0"/>
              <a:t>Increase in math and science education to keep up with the Soviets “space race” (sputnik launched the year before)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Effect: </a:t>
            </a:r>
          </a:p>
          <a:p>
            <a:pPr marL="0" indent="0">
              <a:buNone/>
            </a:pPr>
            <a:r>
              <a:rPr lang="en-US" dirty="0" smtClean="0"/>
              <a:t>Increased funding.  Universities getting money had to sign a loyalty agreement to the US.  Led to protests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1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13 at 10.37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311"/>
            <a:ext cx="9144000" cy="397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7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13 at 10.37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69"/>
            <a:ext cx="9144000" cy="60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5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 your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Fighting the Cold War at Home </a:t>
            </a:r>
            <a:r>
              <a:rPr lang="en-US" dirty="0" smtClean="0"/>
              <a:t>(TCI 40) </a:t>
            </a:r>
            <a:r>
              <a:rPr lang="en-US" dirty="0" smtClean="0"/>
              <a:t>		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3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dirty="0" smtClean="0"/>
              <a:t>How did the Cold War affect US domestic policy and American society? </a:t>
            </a:r>
            <a:endParaRPr lang="en-US" sz="5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5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76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819" y="9317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1949:  Soviets test first Atomic Bomb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1957:  Soviets launch</a:t>
            </a:r>
          </a:p>
          <a:p>
            <a:pPr marL="0" indent="0">
              <a:buNone/>
            </a:pPr>
            <a:r>
              <a:rPr lang="en-US" dirty="0" smtClean="0"/>
              <a:t>“Sputnik,” 1</a:t>
            </a:r>
            <a:r>
              <a:rPr lang="en-US" baseline="30000" dirty="0" smtClean="0"/>
              <a:t>st</a:t>
            </a:r>
            <a:r>
              <a:rPr lang="en-US" dirty="0" smtClean="0"/>
              <a:t> successful</a:t>
            </a:r>
          </a:p>
          <a:p>
            <a:pPr marL="0" indent="0">
              <a:buNone/>
            </a:pPr>
            <a:r>
              <a:rPr lang="en-US" dirty="0" smtClean="0"/>
              <a:t>satellite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319" y="1445688"/>
            <a:ext cx="4172481" cy="2633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4406900"/>
            <a:ext cx="3327400" cy="245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735" y="4394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3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Communist Sympathizer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Definition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person who believed in </a:t>
            </a:r>
            <a:r>
              <a:rPr lang="en-US" dirty="0" smtClean="0"/>
              <a:t>communism, </a:t>
            </a:r>
            <a:r>
              <a:rPr lang="en-US" dirty="0"/>
              <a:t>but </a:t>
            </a:r>
            <a:r>
              <a:rPr lang="en-US" dirty="0" smtClean="0"/>
              <a:t>didn’t </a:t>
            </a:r>
            <a:r>
              <a:rPr lang="en-US" dirty="0"/>
              <a:t>join the Communist Party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Affect</a:t>
            </a:r>
          </a:p>
          <a:p>
            <a:pPr marL="0" indent="0">
              <a:buNone/>
            </a:pPr>
            <a:r>
              <a:rPr lang="en-US" dirty="0" smtClean="0"/>
              <a:t>Many </a:t>
            </a:r>
            <a:r>
              <a:rPr lang="en-US" dirty="0" smtClean="0"/>
              <a:t>supported Communist ideas during Great </a:t>
            </a:r>
            <a:r>
              <a:rPr lang="en-US" dirty="0" smtClean="0"/>
              <a:t>Depression, to make everyone more equal.  They were accused of being disloyal</a:t>
            </a:r>
            <a:endParaRPr lang="en-US" dirty="0"/>
          </a:p>
        </p:txBody>
      </p:sp>
      <p:pic>
        <p:nvPicPr>
          <p:cNvPr id="4" name="Picture 3" descr="communism_is_ev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03" y="0"/>
            <a:ext cx="1723197" cy="21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7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House Un-American Activities </a:t>
            </a:r>
            <a:r>
              <a:rPr lang="en-US" dirty="0" smtClean="0"/>
              <a:t>Committee (HUAC)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Definition</a:t>
            </a:r>
          </a:p>
          <a:p>
            <a:pPr marL="0" indent="0">
              <a:buNone/>
            </a:pPr>
            <a:r>
              <a:rPr lang="en-US" dirty="0" smtClean="0"/>
              <a:t>Investigated </a:t>
            </a:r>
            <a:r>
              <a:rPr lang="en-US" dirty="0" smtClean="0"/>
              <a:t>groups to see if there were communists or communist sympathizers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Effect</a:t>
            </a:r>
          </a:p>
          <a:p>
            <a:pPr marL="0" indent="0">
              <a:buNone/>
            </a:pPr>
            <a:r>
              <a:rPr lang="en-US" dirty="0" smtClean="0"/>
              <a:t>Movie </a:t>
            </a:r>
            <a:r>
              <a:rPr lang="en-US" dirty="0" smtClean="0"/>
              <a:t>Studios </a:t>
            </a:r>
            <a:r>
              <a:rPr lang="en-US" b="1" dirty="0" smtClean="0"/>
              <a:t>blacklisted </a:t>
            </a:r>
            <a:r>
              <a:rPr lang="en-US" dirty="0" smtClean="0"/>
              <a:t>suspected </a:t>
            </a:r>
            <a:r>
              <a:rPr lang="en-US" dirty="0" smtClean="0"/>
              <a:t>communists (Hollywood 10), </a:t>
            </a:r>
            <a:r>
              <a:rPr lang="en-US" dirty="0" smtClean="0"/>
              <a:t>banned them from </a:t>
            </a:r>
            <a:r>
              <a:rPr lang="en-US" dirty="0" smtClean="0"/>
              <a:t>working and produced anticommunist </a:t>
            </a:r>
            <a:r>
              <a:rPr lang="en-US" dirty="0" err="1" smtClean="0"/>
              <a:t>propoganda</a:t>
            </a:r>
            <a:r>
              <a:rPr lang="en-US" dirty="0" smtClean="0"/>
              <a:t>.  In 1957 the Supreme Court ruled ruled against HUAC</a:t>
            </a:r>
            <a:endParaRPr lang="en-US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50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81" y="1300766"/>
            <a:ext cx="7468923" cy="5557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5726" y="334230"/>
            <a:ext cx="397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Hollywood 10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72770"/>
            <a:ext cx="3095210" cy="45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63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454</Words>
  <Application>Microsoft Macintosh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Fighting the Cold War at Home</vt:lpstr>
      <vt:lpstr>PowerPoint Presentation</vt:lpstr>
      <vt:lpstr>PowerPoint Presentation</vt:lpstr>
      <vt:lpstr>Add to your notebook</vt:lpstr>
      <vt:lpstr>Essential Question</vt:lpstr>
      <vt:lpstr>Background</vt:lpstr>
      <vt:lpstr>Communist Sympathizer</vt:lpstr>
      <vt:lpstr>House Un-American Activities Committee (HUAC)</vt:lpstr>
      <vt:lpstr>PowerPoint Presentation</vt:lpstr>
      <vt:lpstr>Discussion</vt:lpstr>
      <vt:lpstr>Alger Hiss Case</vt:lpstr>
      <vt:lpstr>Ethel and Julius Rosenberg Trial </vt:lpstr>
      <vt:lpstr>McCarthyism </vt:lpstr>
      <vt:lpstr>Atomic Age</vt:lpstr>
      <vt:lpstr>Atomic Age</vt:lpstr>
      <vt:lpstr>Atomic Age</vt:lpstr>
      <vt:lpstr>Federal Civil Defense Administration (FCDA) 1950</vt:lpstr>
      <vt:lpstr>National Defense Education Act 1958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Fighting the Cold War at Home</dc:title>
  <dc:creator>Jack Bartlett</dc:creator>
  <cp:lastModifiedBy>Jack Bartlett</cp:lastModifiedBy>
  <cp:revision>17</cp:revision>
  <dcterms:created xsi:type="dcterms:W3CDTF">2015-04-13T16:12:08Z</dcterms:created>
  <dcterms:modified xsi:type="dcterms:W3CDTF">2016-02-12T06:26:08Z</dcterms:modified>
</cp:coreProperties>
</file>