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204" r:id="rId2"/>
    <p:sldMasterId id="2147484217" r:id="rId3"/>
  </p:sldMasterIdLst>
  <p:notesMasterIdLst>
    <p:notesMasterId r:id="rId14"/>
  </p:notesMasterIdLst>
  <p:handoutMasterIdLst>
    <p:handoutMasterId r:id="rId15"/>
  </p:handoutMasterIdLst>
  <p:sldIdLst>
    <p:sldId id="263" r:id="rId4"/>
    <p:sldId id="364" r:id="rId5"/>
    <p:sldId id="583" r:id="rId6"/>
    <p:sldId id="369" r:id="rId7"/>
    <p:sldId id="603" r:id="rId8"/>
    <p:sldId id="604" r:id="rId9"/>
    <p:sldId id="537" r:id="rId10"/>
    <p:sldId id="538" r:id="rId11"/>
    <p:sldId id="585" r:id="rId12"/>
    <p:sldId id="415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20E9B"/>
    <a:srgbClr val="D48606"/>
    <a:srgbClr val="FAB84C"/>
    <a:srgbClr val="9933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5" autoAdjust="0"/>
    <p:restoredTop sz="94265" autoAdjust="0"/>
  </p:normalViewPr>
  <p:slideViewPr>
    <p:cSldViewPr>
      <p:cViewPr varScale="1">
        <p:scale>
          <a:sx n="62" d="100"/>
          <a:sy n="62" d="100"/>
        </p:scale>
        <p:origin x="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C87D7B7-B978-4015-9C92-44BC99800366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D08AED-E79A-4103-BF96-906EDDDE4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85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96232BA-18EE-4C1D-8511-C9FCEE75E373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B50797-19C4-4904-ABFD-A0E291C81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04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EF693D-DA42-474B-863D-3294341B36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9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F390-9416-45E6-8CAD-171A444CB02F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290FC-BDC3-4CDE-81CB-F1425C18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D2FEB-D131-4FC1-992A-F216BE247768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17A7-F0D5-4643-AF30-7D9C0EC23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75040-10FE-4AA7-ADD1-2BB2BADF2035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8968-5393-443E-BED5-53361A21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AA673-40D1-4250-A227-B37B5D659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9F390-9416-45E6-8CAD-171A444CB02F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290FC-BDC3-4CDE-81CB-F1425C186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48957-2B1D-4D98-8D3D-4689C2659A5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D369-4576-40F1-B531-80507B8E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D8DBF-A9C7-44CB-AAEB-4235A06004E2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06E3C-D591-4B2A-A6FE-E4E873135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5A350-4890-4023-8EC2-BF76988A8D9E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93375-2DA1-4728-90F8-253FDD536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19147-7B1B-4584-B6E4-ED191DF35CA4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B1CB5-2567-46A7-A349-B6D0FC9279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E30C6-2B40-4048-805B-54A76D2BF81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FD2C-EB9A-42DE-9D90-00754E63A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C2E42-4E7C-44AF-AABB-36349533351B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788A-6BB3-4081-A126-83BEE4CE0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48957-2B1D-4D98-8D3D-4689C2659A53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D369-4576-40F1-B531-80507B8E8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D73A6-E81C-49EE-B785-31F1CD51FE60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24719-3488-4B72-AB61-0CC42F9EC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21B85-A9C4-4276-A5B7-59D8134438CA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F765-BE20-4C79-90F3-56D90A1A8E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2FEB-D131-4FC1-992A-F216BE247768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17A7-F0D5-4643-AF30-7D9C0EC23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75040-10FE-4AA7-ADD1-2BB2BADF2035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8968-5393-443E-BED5-53361A212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9F390-9416-45E6-8CAD-171A444CB02F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290FC-BDC3-4CDE-81CB-F1425C1865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619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48957-2B1D-4D98-8D3D-4689C2659A5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3AD369-4576-40F1-B531-80507B8E85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44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D8DBF-A9C7-44CB-AAEB-4235A06004E2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06E3C-D591-4B2A-A6FE-E4E873135D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47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95A350-4890-4023-8EC2-BF76988A8D9E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93375-2DA1-4728-90F8-253FDD536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5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519147-7B1B-4584-B6E4-ED191DF35CA4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B1CB5-2567-46A7-A349-B6D0FC9279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75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E30C6-2B40-4048-805B-54A76D2BF81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33FD2C-EB9A-42DE-9D90-00754E63A4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D8DBF-A9C7-44CB-AAEB-4235A06004E2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06E3C-D591-4B2A-A6FE-E4E873135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C2E42-4E7C-44AF-AABB-36349533351B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2D788A-6BB3-4081-A126-83BEE4CE05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41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D73A6-E81C-49EE-B785-31F1CD51FE60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B24719-3488-4B72-AB61-0CC42F9EC2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22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321B85-A9C4-4276-A5B7-59D8134438CA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4F765-BE20-4C79-90F3-56D90A1A8E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DD2FEB-D131-4FC1-992A-F216BE247768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1617A7-F0D5-4643-AF30-7D9C0EC23C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7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975040-10FE-4AA7-ADD1-2BB2BADF2035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8968-5393-443E-BED5-53361A2123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0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5A350-4890-4023-8EC2-BF76988A8D9E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3375-2DA1-4728-90F8-253FDD536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19147-7B1B-4584-B6E4-ED191DF35CA4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1CB5-2567-46A7-A349-B6D0FC927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E30C6-2B40-4048-805B-54A76D2BF813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3FD2C-EB9A-42DE-9D90-00754E63A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2E42-4E7C-44AF-AABB-36349533351B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788A-6BB3-4081-A126-83BEE4CE0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73A6-E81C-49EE-B785-31F1CD51FE60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4719-3488-4B72-AB61-0CC42F9EC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1B85-A9C4-4276-A5B7-59D8134438CA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4F765-BE20-4C79-90F3-56D90A1A8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42F0B7E8-046E-42D5-A733-022DB882CEC3}" type="datetimeFigureOut">
              <a:rPr lang="en-US"/>
              <a:pPr>
                <a:defRPr/>
              </a:pPr>
              <a:t>2/24/20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000B1734-6FE5-4067-A7A1-3F1324ABFF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201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F0B7E8-046E-42D5-A733-022DB882CEC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0B1734-6FE5-4067-A7A1-3F1324ABF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F0B7E8-046E-42D5-A733-022DB882CEC3}" type="datetimeFigureOut">
              <a:rPr lang="en-US" smtClean="0"/>
              <a:pPr>
                <a:defRPr/>
              </a:pPr>
              <a:t>2/24/20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00B1734-6FE5-4067-A7A1-3F1324ABFF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  <p:sldLayoutId id="2147484227" r:id="rId10"/>
    <p:sldLayoutId id="21474842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-qGYlRtCcM&amp;index=32&amp;list=PL38BE680A76F35539" TargetMode="Externa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individualism&amp;source=images&amp;cd=&amp;cad=rja&amp;docid=2EPvt63EtxMsIM&amp;tbnid=XCbsgp46jkeh2M:&amp;ved=0CAUQjRw&amp;url=http://personalfears.blogspot.com/&amp;ei=7skHUtjyA-GqyAGf9ICIAQ&amp;bvm=bv.50500085,d.b2I&amp;psig=AFQjCNGmUTxqKCiOzlcZL96JqhZbwRDomQ&amp;ust=137632855368900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304800" y="-381000"/>
            <a:ext cx="9601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500" dirty="0">
                <a:solidFill>
                  <a:schemeClr val="tx1"/>
                </a:solidFill>
              </a:rPr>
              <a:t>Do Now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8686800" cy="12192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Imagine that you are walking into Walmart.  List 3 items that you could purchase and the departments that you would find them in.</a:t>
            </a:r>
          </a:p>
        </p:txBody>
      </p:sp>
      <p:pic>
        <p:nvPicPr>
          <p:cNvPr id="13314" name="Picture 2" descr="https://upload.wikimedia.org/wikipedia/commons/thumb/c/ca/Walmart_logo.svg/1024px-Walmart_log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843462" cy="12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62" y="3288710"/>
            <a:ext cx="2514600" cy="158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538" y="3124200"/>
            <a:ext cx="2118002" cy="1980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8968" y="3124200"/>
            <a:ext cx="2633663" cy="1972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B4339F5-2BDA-0C40-B828-104FC6FA8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18" y="5486400"/>
            <a:ext cx="8686800" cy="12192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547688" indent="-4111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eaLnBrk="1" hangingPunct="1">
              <a:buNone/>
              <a:defRPr/>
            </a:pP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Department Examples: Grocery, Electronics, Hardware, Clothing, Auto, Recreation, Furniture, Office, Toy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2400" y="209499"/>
            <a:ext cx="9144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800" dirty="0">
                <a:solidFill>
                  <a:srgbClr val="002060"/>
                </a:solidFill>
                <a:latin typeface="+mj-lt"/>
              </a:rPr>
              <a:t>Specialization in the Meat Market - Everyone has a Role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532" y="3086431"/>
            <a:ext cx="1828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Rancher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093" y="5786735"/>
            <a:ext cx="221701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Grocery Store Worker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6732" y="3086431"/>
            <a:ext cx="1828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Slaughter House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2332" y="3086431"/>
            <a:ext cx="1828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Meat Cutter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0266" y="5663625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Final Good (Output)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8000" y="5739825"/>
            <a:ext cx="18288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Consumer Good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32" y="916998"/>
            <a:ext cx="2521814" cy="203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D638AFE8-48D2-4937-B171-9AC9F7916B7E" descr="image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12346"/>
            <a:ext cx="2418931" cy="1814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 descr="2c95aa42-3cc4-42b3-8f77-5184e8a333e9@namprd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451" y="3512346"/>
            <a:ext cx="2626219" cy="1750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3e47d74c-8a42-459c-aab2-857416e08c57@namprd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299" y="951045"/>
            <a:ext cx="2707643" cy="193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3" name="Picture 7" descr="66c83c13-633d-451b-a04e-4225b9ef740f@namprd0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31571" r="43993" b="3525"/>
          <a:stretch/>
        </p:blipFill>
        <p:spPr bwMode="auto">
          <a:xfrm>
            <a:off x="3469532" y="871866"/>
            <a:ext cx="2514600" cy="2011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5" name="Picture 9" descr="Image result for grocery store stocking me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4" y="3636802"/>
            <a:ext cx="2647300" cy="1731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228600" y="457200"/>
            <a:ext cx="8534400" cy="1752600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Market – buyers and sellers meet to exchange goods and services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Economy – economic decisions are made by consumers and businesses based on buying and selling of goods and services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resources are privately owned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 has a very limited role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Wingdings" pitchFamily="2" charset="2"/>
              <a:buChar char="n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The Free Market</a:t>
            </a:r>
          </a:p>
        </p:txBody>
      </p:sp>
      <p:pic>
        <p:nvPicPr>
          <p:cNvPr id="14338" name="Picture 2" descr="2a18bda5-24c3-441a-b85c-cc0409f42bf0@namprd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75232"/>
            <a:ext cx="3997377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14f00e2d-4fe3-4804-8cd0-8aeb46d40566@namprd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977148" cy="2651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20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2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20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Markets Video - Learn Liberty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https://www.youtube.com/watch?v=W-qGYlRtCcM&amp;index=32&amp;list=PL38BE680A76F35539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69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731838"/>
            <a:ext cx="9144000" cy="2163762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Voluntary Exchange – is the act of buyers and sellers willingly and freely engaging in market transaction where both parties benefit.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Examples:</a:t>
            </a:r>
          </a:p>
          <a:p>
            <a:pPr lvl="1"/>
            <a:r>
              <a:rPr lang="en-US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When I buy gasoline, I get energy for my car, the firm gets my money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76200"/>
            <a:ext cx="4747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Exchange</a:t>
            </a:r>
          </a:p>
        </p:txBody>
      </p:sp>
      <p:pic>
        <p:nvPicPr>
          <p:cNvPr id="8" name="Picture 2" descr="Emoji u26fd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76600"/>
            <a:ext cx="2486663" cy="248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9919b1eb-5b1e-4156-b5d9-08954ac4c980@namprd0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3" r="11539" b="3133"/>
          <a:stretch/>
        </p:blipFill>
        <p:spPr bwMode="auto">
          <a:xfrm>
            <a:off x="5181600" y="3276600"/>
            <a:ext cx="3849706" cy="2678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s://www.goodfreephotos.com/albums/vector-images/hand-giving-money-vector-clip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3847174"/>
            <a:ext cx="2153288" cy="134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886700" cy="5191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Candy Trade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19113"/>
            <a:ext cx="8836819" cy="3263504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sz="1900" dirty="0">
                <a:solidFill>
                  <a:srgbClr val="7030A0"/>
                </a:solidFill>
              </a:rPr>
              <a:t>Provide each person in the room with a random candy. I generally like to have at least 6 different types of candy. 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copy the table on the following slide.</a:t>
            </a:r>
          </a:p>
          <a:p>
            <a:pPr lvl="1"/>
            <a:r>
              <a:rPr lang="en-US" sz="1900" dirty="0">
                <a:solidFill>
                  <a:srgbClr val="C00000"/>
                </a:solidFill>
              </a:rPr>
              <a:t>Rate your candy before trade 0-10.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Then conduct three rounds of trade.</a:t>
            </a:r>
          </a:p>
          <a:p>
            <a:pPr lvl="1"/>
            <a:r>
              <a:rPr lang="en-US" sz="1900" dirty="0">
                <a:solidFill>
                  <a:srgbClr val="0070C0"/>
                </a:solidFill>
              </a:rPr>
              <a:t>Round 1: closed economy.  you may only trade with a small group (ex. 4 trade partners based on proximity)</a:t>
            </a:r>
          </a:p>
          <a:p>
            <a:pPr lvl="1"/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Round 2: open economy.  You may trade with anyone on their side of the room</a:t>
            </a:r>
          </a:p>
          <a:p>
            <a:pPr lvl="1"/>
            <a:r>
              <a:rPr lang="en-US" sz="1900" dirty="0">
                <a:solidFill>
                  <a:srgbClr val="7030A0"/>
                </a:solidFill>
              </a:rPr>
              <a:t>Round 3: completely free trade.  The students may trade with anyone in the entire class.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Then, re-rate their candy to see how they ended up better off.</a:t>
            </a:r>
          </a:p>
          <a:p>
            <a:pPr marL="385763" indent="-385763">
              <a:buFont typeface="+mj-lt"/>
              <a:buAutoNum type="arabicPeriod"/>
            </a:pPr>
            <a:r>
              <a:rPr lang="en-US" sz="1900" dirty="0">
                <a:solidFill>
                  <a:srgbClr val="C00000"/>
                </a:solidFill>
              </a:rPr>
              <a:t>Potential discussion questions: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1900" dirty="0">
                <a:solidFill>
                  <a:schemeClr val="accent6">
                    <a:lumMod val="50000"/>
                  </a:schemeClr>
                </a:solidFill>
              </a:rPr>
              <a:t>Who made a trade? 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1900" dirty="0">
                <a:solidFill>
                  <a:srgbClr val="0070C0"/>
                </a:solidFill>
              </a:rPr>
              <a:t>What was your candy initially; what did you trade it for?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1900" dirty="0">
                <a:solidFill>
                  <a:srgbClr val="7030A0"/>
                </a:solidFill>
              </a:rPr>
              <a:t>What was your initial rating; what was your new rating? 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1900" dirty="0">
                <a:solidFill>
                  <a:srgbClr val="C00000"/>
                </a:solidFill>
              </a:rPr>
              <a:t>How did you end up better off than when you started?</a:t>
            </a:r>
          </a:p>
          <a:p>
            <a:pPr marL="728663" lvl="1" indent="-385763">
              <a:buFont typeface="+mj-lt"/>
              <a:buAutoNum type="arabicPeriod"/>
            </a:pPr>
            <a:r>
              <a:rPr lang="en-US" sz="1900" dirty="0">
                <a:solidFill>
                  <a:schemeClr val="accent5">
                    <a:lumMod val="50000"/>
                  </a:schemeClr>
                </a:solidFill>
              </a:rPr>
              <a:t>What are some real life examples of trade and voluntary exchange?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698607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49" y="-114300"/>
            <a:ext cx="6172200" cy="857250"/>
          </a:xfrm>
        </p:spPr>
        <p:txBody>
          <a:bodyPr>
            <a:normAutofit/>
          </a:bodyPr>
          <a:lstStyle/>
          <a:p>
            <a:r>
              <a:rPr lang="en-US" sz="3000" dirty="0"/>
              <a:t>Voluntary Exchange Candy Trade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794547"/>
              </p:ext>
            </p:extLst>
          </p:nvPr>
        </p:nvGraphicFramePr>
        <p:xfrm>
          <a:off x="381000" y="685800"/>
          <a:ext cx="8534400" cy="10966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77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9520">
                  <a:extLst>
                    <a:ext uri="{9D8B030D-6E8A-4147-A177-3AD203B41FA5}">
                      <a16:colId xmlns:a16="http://schemas.microsoft.com/office/drawing/2014/main" val="1220602328"/>
                    </a:ext>
                  </a:extLst>
                </a:gridCol>
                <a:gridCol w="2586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Candy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Rating before trade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New Candy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Rating</a:t>
                      </a:r>
                      <a:r>
                        <a:rPr lang="en-US" sz="1400" baseline="0" dirty="0"/>
                        <a:t> after trade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66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2" descr="http://2.bp.blogspot.com/-FEHnUw05edw/T3TFWqRdy2I/AAAAAAAAABc/agr1PdRtbT0/s1600/individualis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057400"/>
            <a:ext cx="188595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798f7eb0-452b-491f-b609-0fd743649d13@namprd0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923" b="4447"/>
          <a:stretch/>
        </p:blipFill>
        <p:spPr bwMode="auto">
          <a:xfrm>
            <a:off x="4953000" y="2143125"/>
            <a:ext cx="3028950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4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1752600"/>
          </a:xfrm>
          <a:solidFill>
            <a:srgbClr val="00206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593725" indent="-457200">
              <a:buFont typeface="+mj-lt"/>
              <a:buAutoNum type="arabicPeriod"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itchFamily="34" charset="0"/>
              </a:rPr>
              <a:t>“Ruler” of the market</a:t>
            </a:r>
          </a:p>
          <a:p>
            <a:pPr marL="593725" indent="-457200">
              <a:buFont typeface="+mj-lt"/>
              <a:buAutoNum type="arabicPeriod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Consumer Sovereignty – purchases signal what to produce</a:t>
            </a:r>
          </a:p>
          <a:p>
            <a:pPr marL="593725" lvl="0" indent="-457200">
              <a:buFont typeface="+mj-lt"/>
              <a:buAutoNum type="arabicPeriod"/>
            </a:pPr>
            <a:r>
              <a:rPr lang="en-US" sz="2400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Dollar Vote = </a:t>
            </a:r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Consumers vote with their pocket book, vote for products</a:t>
            </a:r>
          </a:p>
          <a:p>
            <a:pPr marL="593725" indent="-457200">
              <a:buFont typeface="+mj-lt"/>
              <a:buAutoNum type="arabicPeriod"/>
            </a:pP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 descr="99da23bc-2f74-4295-97e2-0ae3f1e823fa@namprd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1"/>
          <a:stretch/>
        </p:blipFill>
        <p:spPr bwMode="auto">
          <a:xfrm>
            <a:off x="6553200" y="2723480"/>
            <a:ext cx="2209800" cy="3124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5381625" cy="3100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2057400" y="76200"/>
            <a:ext cx="51764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Consumer</a:t>
            </a:r>
          </a:p>
        </p:txBody>
      </p:sp>
    </p:spTree>
    <p:extLst>
      <p:ext uri="{BB962C8B-B14F-4D97-AF65-F5344CB8AC3E}">
        <p14:creationId xmlns:p14="http://schemas.microsoft.com/office/powerpoint/2010/main" val="322439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88" name="Rectangle 32"/>
          <p:cNvSpPr>
            <a:spLocks noChangeArrowheads="1"/>
          </p:cNvSpPr>
          <p:nvPr/>
        </p:nvSpPr>
        <p:spPr bwMode="auto">
          <a:xfrm>
            <a:off x="228600" y="704248"/>
            <a:ext cx="8763000" cy="1643527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Specialization – </a:t>
            </a: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</a:rPr>
              <a:t>the separation of tasks; 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people focus on a specific purpose/task </a:t>
            </a:r>
          </a:p>
          <a:p>
            <a:pPr>
              <a:spcBef>
                <a:spcPct val="20000"/>
              </a:spcBef>
              <a:buClr>
                <a:schemeClr val="tx1"/>
              </a:buClr>
              <a:buSzPct val="125000"/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Division of Labor – Workers perform fewer tasks in order to operate more efficiently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2693465"/>
            <a:ext cx="4495800" cy="28738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605599"/>
            <a:ext cx="4124325" cy="2961763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2743200" y="4615"/>
            <a:ext cx="33489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747243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1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1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1616" y="111801"/>
            <a:ext cx="9144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Specialization Examples in Education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70000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*Specific department teach specific subjects*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8088" y="5368458"/>
            <a:ext cx="1828800" cy="33855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History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3709" y="5376446"/>
            <a:ext cx="1828800" cy="33855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Spanish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39C943-8EE9-9F43-B99D-DC27FB992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24" y="3655976"/>
            <a:ext cx="1662076" cy="1662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C24A61-CD53-EA4C-90C5-32FF6FE78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036" y="2622027"/>
            <a:ext cx="1477546" cy="14775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33B872-8987-CC4A-9A07-927804376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736" y="3406125"/>
            <a:ext cx="1477546" cy="14775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4934C5-7362-504D-BC58-D60BF3502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960" y="2408452"/>
            <a:ext cx="1662076" cy="1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8691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32838</TotalTime>
  <Words>458</Words>
  <Application>Microsoft Macintosh PowerPoint</Application>
  <PresentationFormat>On-screen Show (4:3)</PresentationFormat>
  <Paragraphs>53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 Unicode MS</vt:lpstr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Apex</vt:lpstr>
      <vt:lpstr>Office Theme</vt:lpstr>
      <vt:lpstr>1_Office Theme</vt:lpstr>
      <vt:lpstr>Do Now</vt:lpstr>
      <vt:lpstr>PowerPoint Presentation</vt:lpstr>
      <vt:lpstr>Free Markets Video - Learn Liberty</vt:lpstr>
      <vt:lpstr>PowerPoint Presentation</vt:lpstr>
      <vt:lpstr>Candy Trade </vt:lpstr>
      <vt:lpstr>Voluntary Exchange Candy Trade</vt:lpstr>
      <vt:lpstr>PowerPoint Presentation</vt:lpstr>
      <vt:lpstr>PowerPoint Presentation</vt:lpstr>
      <vt:lpstr>PowerPoint Presentation</vt:lpstr>
      <vt:lpstr>PowerPoint Presentation</vt:lpstr>
    </vt:vector>
  </TitlesOfParts>
  <Company>GCBE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Three Basic Economic Questions</dc:title>
  <dc:creator>88343</dc:creator>
  <cp:lastModifiedBy>Microsoft Office User</cp:lastModifiedBy>
  <cp:revision>3305</cp:revision>
  <dcterms:created xsi:type="dcterms:W3CDTF">2009-07-30T19:11:51Z</dcterms:created>
  <dcterms:modified xsi:type="dcterms:W3CDTF">2020-02-25T16:49:05Z</dcterms:modified>
</cp:coreProperties>
</file>