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75" r:id="rId3"/>
    <p:sldId id="276" r:id="rId4"/>
    <p:sldId id="257" r:id="rId5"/>
    <p:sldId id="258" r:id="rId6"/>
    <p:sldId id="267" r:id="rId7"/>
    <p:sldId id="268" r:id="rId8"/>
    <p:sldId id="259" r:id="rId9"/>
    <p:sldId id="272" r:id="rId10"/>
    <p:sldId id="273" r:id="rId11"/>
    <p:sldId id="274" r:id="rId12"/>
    <p:sldId id="261" r:id="rId13"/>
    <p:sldId id="260" r:id="rId14"/>
    <p:sldId id="269" r:id="rId15"/>
    <p:sldId id="270" r:id="rId16"/>
    <p:sldId id="271" r:id="rId17"/>
    <p:sldId id="262" r:id="rId18"/>
    <p:sldId id="265" r:id="rId19"/>
    <p:sldId id="263" r:id="rId20"/>
    <p:sldId id="266" r:id="rId21"/>
    <p:sldId id="26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3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58B9C-C8F3-034E-A7EC-F56B1118D592}" type="datetimeFigureOut">
              <a:rPr lang="en-US" smtClean="0"/>
              <a:t>5/12/16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279B3-F1AD-824E-8913-069DA3DCC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689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Which</a:t>
            </a:r>
            <a:r>
              <a:rPr lang="en-US" baseline="0" dirty="0" smtClean="0"/>
              <a:t> picture doesn’t belong?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279B3-F1AD-824E-8913-069DA3DCC4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995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were the new left politics?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279B3-F1AD-824E-8913-069DA3DCC4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18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were the new left politics?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279B3-F1AD-824E-8913-069DA3DCC4D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18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were the new left politics?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279B3-F1AD-824E-8913-069DA3DCC4D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18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were the new left politics?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279B3-F1AD-824E-8913-069DA3DCC4D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18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5/12/16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5/12/16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5/12/16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5/12/16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5/12/16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5/12/16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5/12/16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5/12/16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5/12/16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5/12/16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6" Type="http://schemas.openxmlformats.org/officeDocument/2006/relationships/image" Target="../media/image4.jpg"/><Relationship Id="rId7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CounterCulture</a:t>
            </a:r>
            <a:r>
              <a:rPr lang="en-US" dirty="0" smtClean="0"/>
              <a:t> vs. Mainstream America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TCI Ch. 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679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the Counterculture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4000" dirty="0" smtClean="0"/>
              <a:t>They </a:t>
            </a:r>
            <a:r>
              <a:rPr lang="en-US" sz="4000" dirty="0"/>
              <a:t>distrusted the </a:t>
            </a:r>
            <a:r>
              <a:rPr lang="en-US" sz="4000" b="1" dirty="0" smtClean="0"/>
              <a:t>establishment &amp; believed love was more important than money.</a:t>
            </a:r>
            <a:endParaRPr lang="en-US" sz="4000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Hip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924" y="4030734"/>
            <a:ext cx="4240899" cy="282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606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the Counterculture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897" y="1346136"/>
            <a:ext cx="7556313" cy="4144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200" dirty="0" smtClean="0"/>
              <a:t>They </a:t>
            </a:r>
            <a:r>
              <a:rPr lang="en-US" sz="3200" dirty="0"/>
              <a:t>tried to combine their lifestyle with the politics of the </a:t>
            </a:r>
            <a:r>
              <a:rPr lang="en-US" sz="3200" b="1" dirty="0" smtClean="0"/>
              <a:t>New Left politics of peace and ending the Vietnam War.</a:t>
            </a:r>
            <a:endParaRPr lang="en-US" sz="3200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d528316d77d60733900112ed7722394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046" y="2982039"/>
            <a:ext cx="2942558" cy="375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606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one sentence below on why this symbol, a peace sign, represents the counterculture. </a:t>
            </a:r>
            <a:endParaRPr lang="en-US" dirty="0"/>
          </a:p>
        </p:txBody>
      </p:sp>
      <p:pic>
        <p:nvPicPr>
          <p:cNvPr id="6" name="Picture 5" descr="Macintosh HD:private:var:folders:54:mkxmh5dd76gbbf9r96f9mkw40000gp:T:TemporaryItems:220px-Peace_sign.svg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637" y="2448792"/>
            <a:ext cx="4343357" cy="352909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1994785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-12913"/>
            <a:ext cx="7556313" cy="1116106"/>
          </a:xfrm>
        </p:spPr>
        <p:txBody>
          <a:bodyPr/>
          <a:lstStyle/>
          <a:p>
            <a:r>
              <a:rPr lang="en-US" dirty="0" smtClean="0"/>
              <a:t>Characteristics of Mainstream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157" y="1058018"/>
            <a:ext cx="7556313" cy="4144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4000" dirty="0" smtClean="0"/>
              <a:t>Those </a:t>
            </a:r>
            <a:r>
              <a:rPr lang="en-US" sz="4000" dirty="0"/>
              <a:t>who lived through the </a:t>
            </a:r>
            <a:r>
              <a:rPr lang="en-US" sz="4000" b="1" dirty="0" smtClean="0"/>
              <a:t>Great Depression </a:t>
            </a:r>
            <a:r>
              <a:rPr lang="en-US" sz="4000" dirty="0" smtClean="0"/>
              <a:t>and </a:t>
            </a:r>
            <a:r>
              <a:rPr lang="en-US" sz="4000" b="1" dirty="0" smtClean="0"/>
              <a:t>World War II</a:t>
            </a:r>
            <a:r>
              <a:rPr lang="en-US" sz="4000" dirty="0" smtClean="0"/>
              <a:t> </a:t>
            </a:r>
            <a:r>
              <a:rPr lang="en-US" sz="4000" dirty="0"/>
              <a:t>saw </a:t>
            </a:r>
            <a:r>
              <a:rPr lang="en-US" sz="4000" b="1" dirty="0" smtClean="0"/>
              <a:t>hippies</a:t>
            </a:r>
            <a:r>
              <a:rPr lang="en-US" sz="4000" dirty="0" smtClean="0"/>
              <a:t> as </a:t>
            </a:r>
            <a:r>
              <a:rPr lang="en-US" sz="4000" b="1" dirty="0" smtClean="0"/>
              <a:t>spoiled and disrespectful.</a:t>
            </a:r>
            <a:endParaRPr lang="en-US" sz="4000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Bernie_Boston_Flower_Power_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924" y="3577406"/>
            <a:ext cx="5168197" cy="328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591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Mainstream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4400" dirty="0" smtClean="0"/>
              <a:t>They </a:t>
            </a:r>
            <a:r>
              <a:rPr lang="en-US" sz="4400" dirty="0"/>
              <a:t>resented the </a:t>
            </a:r>
            <a:r>
              <a:rPr lang="en-US" sz="4400" b="1" dirty="0" smtClean="0"/>
              <a:t>counterculture’s</a:t>
            </a:r>
            <a:r>
              <a:rPr lang="en-US" sz="4400" dirty="0" smtClean="0"/>
              <a:t> focus </a:t>
            </a:r>
            <a:r>
              <a:rPr lang="en-US" sz="4400" dirty="0"/>
              <a:t>on </a:t>
            </a:r>
            <a:r>
              <a:rPr lang="en-US" sz="4400" b="1" dirty="0" smtClean="0"/>
              <a:t>hedonism (seeking pleasure)</a:t>
            </a:r>
            <a:r>
              <a:rPr lang="en-US" sz="4400" dirty="0" smtClean="0"/>
              <a:t>.</a:t>
            </a:r>
            <a:endParaRPr lang="en-US" sz="4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PAI_SE_49_2_5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923" y="4088520"/>
            <a:ext cx="3320608" cy="266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388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Mainstream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4800" dirty="0" smtClean="0"/>
              <a:t>They </a:t>
            </a:r>
            <a:r>
              <a:rPr lang="en-US" sz="4800" dirty="0"/>
              <a:t>represented not </a:t>
            </a:r>
            <a:r>
              <a:rPr lang="en-US" sz="4800" dirty="0" smtClean="0"/>
              <a:t>only </a:t>
            </a:r>
            <a:r>
              <a:rPr lang="en-US" sz="4800" b="1" dirty="0" smtClean="0"/>
              <a:t>adults</a:t>
            </a:r>
            <a:r>
              <a:rPr lang="en-US" sz="4800" dirty="0" smtClean="0"/>
              <a:t> but </a:t>
            </a:r>
            <a:r>
              <a:rPr lang="en-US" sz="4800" dirty="0"/>
              <a:t>also </a:t>
            </a:r>
            <a:r>
              <a:rPr lang="en-US" sz="4800" dirty="0" smtClean="0"/>
              <a:t>the </a:t>
            </a:r>
            <a:r>
              <a:rPr lang="en-US" sz="4800" b="1" dirty="0" smtClean="0"/>
              <a:t>majority</a:t>
            </a:r>
            <a:r>
              <a:rPr lang="en-US" sz="4800" dirty="0" smtClean="0"/>
              <a:t> </a:t>
            </a:r>
            <a:r>
              <a:rPr lang="en-US" sz="4800" dirty="0"/>
              <a:t>of </a:t>
            </a:r>
            <a:r>
              <a:rPr lang="en-US" sz="4800" b="1" dirty="0" smtClean="0"/>
              <a:t>young people </a:t>
            </a:r>
            <a:r>
              <a:rPr lang="en-US" sz="4800" dirty="0"/>
              <a:t>in </a:t>
            </a:r>
            <a:r>
              <a:rPr lang="en-US" sz="4800" dirty="0" smtClean="0"/>
              <a:t>America.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PAI_SE_49_2_5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264" y="4197740"/>
            <a:ext cx="3320608" cy="266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388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Mainstream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801726"/>
            <a:ext cx="7556313" cy="4144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4000" b="1" dirty="0" smtClean="0"/>
              <a:t>Valued hard work, family, and respect for the country. </a:t>
            </a:r>
            <a:endParaRPr lang="en-US" sz="4000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140603142057-williams-irpt-60s-horizontal-large-gallery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607" y="3476497"/>
            <a:ext cx="6003393" cy="338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388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one sentence below on why this symbol, </a:t>
            </a:r>
            <a:r>
              <a:rPr lang="en-US" b="1" dirty="0" smtClean="0"/>
              <a:t>Apple Pie</a:t>
            </a:r>
            <a:r>
              <a:rPr lang="en-US" dirty="0" smtClean="0"/>
              <a:t>, represents the mainstream America. </a:t>
            </a:r>
            <a:endParaRPr lang="en-US" dirty="0"/>
          </a:p>
        </p:txBody>
      </p:sp>
      <p:pic>
        <p:nvPicPr>
          <p:cNvPr id="4" name="Picture 3" descr="Macintosh HD:private:var:folders:54:mkxmh5dd76gbbf9r96f9mkw40000gp:T:TemporaryItems:imgre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480" y="2359659"/>
            <a:ext cx="4742174" cy="378389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801757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WALK AROUND!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/>
              <a:t>Find somewhere new to sit and meet someone new!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242997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TCI Ch. 49 Section 3 and Find 2 characteristics of the Counter Culture for each category. 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733" y="2367512"/>
            <a:ext cx="2774726" cy="4065962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4103841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359942"/>
            <a:ext cx="7556313" cy="4144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Discuss: How did the Counter Culture and Mainstream America Clash in the 1960s.  What was the counter culture’s impact on America?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Debate on Tuesday (Hippies vs. </a:t>
            </a:r>
            <a:r>
              <a:rPr lang="en-US" sz="2800" dirty="0" err="1" smtClean="0"/>
              <a:t>Normies</a:t>
            </a:r>
            <a:r>
              <a:rPr lang="en-US" sz="2800" dirty="0" smtClean="0"/>
              <a:t>)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Quiz on Thursday as well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79145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WALK AROUND!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/>
              <a:t>Find somewhere new to sit and meet someone new!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2970642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 TCI Ch. 49 Section 3 and Find 2 characteristics of the </a:t>
            </a:r>
            <a:r>
              <a:rPr lang="en-US" dirty="0" smtClean="0"/>
              <a:t>Mainstream America for </a:t>
            </a:r>
            <a:r>
              <a:rPr lang="en-US" dirty="0"/>
              <a:t>each category. 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747" y="2135866"/>
            <a:ext cx="3361248" cy="472213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2244295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Do Now</a:t>
            </a:r>
          </a:p>
          <a:p>
            <a:pPr marL="0" indent="0">
              <a:buNone/>
            </a:pPr>
            <a:r>
              <a:rPr lang="en-US" dirty="0" smtClean="0"/>
              <a:t>Lecture</a:t>
            </a:r>
          </a:p>
          <a:p>
            <a:pPr marL="0" indent="0">
              <a:buNone/>
            </a:pPr>
            <a:r>
              <a:rPr lang="en-US" dirty="0" smtClean="0"/>
              <a:t>Counter Culture vs. Mainstream Scavenger Hunt</a:t>
            </a:r>
          </a:p>
          <a:p>
            <a:pPr marL="0" indent="0">
              <a:buNone/>
            </a:pPr>
            <a:r>
              <a:rPr lang="en-US" smtClean="0"/>
              <a:t>#20time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76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125245"/>
            <a:ext cx="7556313" cy="4144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Definition:  A group in society who’s ideas are </a:t>
            </a:r>
            <a:r>
              <a:rPr lang="en-US" i="1" dirty="0" smtClean="0"/>
              <a:t>different </a:t>
            </a:r>
            <a:r>
              <a:rPr lang="en-US" dirty="0" smtClean="0"/>
              <a:t>from what is mainstream (Normal)</a:t>
            </a:r>
            <a:endParaRPr lang="en-US" dirty="0"/>
          </a:p>
        </p:txBody>
      </p:sp>
      <p:pic>
        <p:nvPicPr>
          <p:cNvPr id="4" name="Picture 3" descr="PAI_SE_49_2_4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3873500"/>
            <a:ext cx="4521200" cy="2984500"/>
          </a:xfrm>
          <a:prstGeom prst="rect">
            <a:avLst/>
          </a:prstGeom>
        </p:spPr>
      </p:pic>
      <p:pic>
        <p:nvPicPr>
          <p:cNvPr id="5" name="Picture 4" descr="punks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799" y="4055903"/>
            <a:ext cx="4549287" cy="2802097"/>
          </a:xfrm>
          <a:prstGeom prst="rect">
            <a:avLst/>
          </a:prstGeom>
        </p:spPr>
      </p:pic>
      <p:pic>
        <p:nvPicPr>
          <p:cNvPr id="7" name="Picture 6" descr="PAI_SE_49_2_5P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610" y="1805358"/>
            <a:ext cx="2581510" cy="2068142"/>
          </a:xfrm>
          <a:prstGeom prst="rect">
            <a:avLst/>
          </a:prstGeom>
        </p:spPr>
      </p:pic>
      <p:pic>
        <p:nvPicPr>
          <p:cNvPr id="8" name="Picture 7" descr="1395994352-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236" y="1987761"/>
            <a:ext cx="1549735" cy="2068142"/>
          </a:xfrm>
          <a:prstGeom prst="rect">
            <a:avLst/>
          </a:prstGeom>
        </p:spPr>
      </p:pic>
      <p:pic>
        <p:nvPicPr>
          <p:cNvPr id="9" name="Picture 8" descr="nn20110703a5a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971" y="1716675"/>
            <a:ext cx="3520242" cy="233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021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Origins: the </a:t>
            </a:r>
            <a:r>
              <a:rPr lang="en-US" b="1" u="sng" dirty="0" smtClean="0"/>
              <a:t>New Left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767" y="1028604"/>
            <a:ext cx="7556313" cy="4144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1.  They were inspired by </a:t>
            </a:r>
            <a:r>
              <a:rPr lang="en-US" sz="4800" dirty="0" smtClean="0"/>
              <a:t>the Ci</a:t>
            </a:r>
            <a:r>
              <a:rPr lang="en-US" sz="4800" b="1" dirty="0" smtClean="0"/>
              <a:t>vil Rights Movement.</a:t>
            </a:r>
            <a:endParaRPr lang="en-US" sz="4800" b="1" dirty="0"/>
          </a:p>
        </p:txBody>
      </p:sp>
      <p:pic>
        <p:nvPicPr>
          <p:cNvPr id="4" name="Picture 3" descr="66385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898" y="3280640"/>
            <a:ext cx="5558266" cy="357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609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Origins: the </a:t>
            </a:r>
            <a:r>
              <a:rPr lang="en-US" b="1" u="sng" dirty="0" smtClean="0"/>
              <a:t>New Left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2</a:t>
            </a:r>
            <a:r>
              <a:rPr lang="en-US" sz="4000" dirty="0"/>
              <a:t>.  The </a:t>
            </a:r>
            <a:r>
              <a:rPr lang="en-US" sz="4000" b="1" dirty="0"/>
              <a:t>students for a democratic society (SDS) </a:t>
            </a:r>
            <a:r>
              <a:rPr lang="en-US" sz="4000" dirty="0"/>
              <a:t>dedicated itself to creating </a:t>
            </a:r>
            <a:r>
              <a:rPr lang="en-US" sz="4000" dirty="0" smtClean="0"/>
              <a:t>an </a:t>
            </a:r>
            <a:r>
              <a:rPr lang="en-US" sz="4000" b="1" dirty="0" smtClean="0"/>
              <a:t>equal and fair society for all. </a:t>
            </a:r>
          </a:p>
        </p:txBody>
      </p:sp>
      <p:pic>
        <p:nvPicPr>
          <p:cNvPr id="4" name="Picture 3" descr="SDS_butt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075" y="0"/>
            <a:ext cx="2841694" cy="2811463"/>
          </a:xfrm>
          <a:prstGeom prst="rect">
            <a:avLst/>
          </a:prstGeom>
        </p:spPr>
      </p:pic>
      <p:pic>
        <p:nvPicPr>
          <p:cNvPr id="5" name="Picture 4" descr="cropped-sdscrowdfinal-copy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2935"/>
            <a:ext cx="9144000" cy="237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5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Origins: the </a:t>
            </a:r>
            <a:r>
              <a:rPr lang="en-US" b="1" u="sng" dirty="0" smtClean="0"/>
              <a:t>New Left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840" y="1111439"/>
            <a:ext cx="7556313" cy="4144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3</a:t>
            </a:r>
            <a:r>
              <a:rPr lang="en-US" sz="3200" dirty="0"/>
              <a:t>. The </a:t>
            </a:r>
            <a:r>
              <a:rPr lang="en-US" sz="3200" b="1" dirty="0"/>
              <a:t>Free Speech Movement, </a:t>
            </a:r>
            <a:r>
              <a:rPr lang="en-US" sz="3200" dirty="0"/>
              <a:t>started at </a:t>
            </a:r>
            <a:r>
              <a:rPr lang="en-US" sz="3200" b="1" dirty="0" smtClean="0"/>
              <a:t>UC Berkeley</a:t>
            </a:r>
            <a:r>
              <a:rPr lang="en-US" sz="3200" dirty="0" smtClean="0"/>
              <a:t>, </a:t>
            </a:r>
            <a:r>
              <a:rPr lang="en-US" sz="3200" dirty="0"/>
              <a:t>focused on </a:t>
            </a:r>
            <a:r>
              <a:rPr lang="en-US" sz="3200" b="1" dirty="0" smtClean="0"/>
              <a:t>free expression.  </a:t>
            </a:r>
            <a:r>
              <a:rPr lang="en-US" sz="3200" dirty="0"/>
              <a:t>This led to a lot of </a:t>
            </a:r>
            <a:r>
              <a:rPr lang="en-US" sz="3200" b="1" dirty="0" smtClean="0"/>
              <a:t>protests</a:t>
            </a:r>
            <a:r>
              <a:rPr lang="en-US" sz="3200" dirty="0" smtClean="0"/>
              <a:t> </a:t>
            </a:r>
            <a:r>
              <a:rPr lang="en-US" sz="3200" dirty="0"/>
              <a:t>at </a:t>
            </a:r>
            <a:r>
              <a:rPr lang="en-US" sz="3200" dirty="0" smtClean="0"/>
              <a:t>colleges </a:t>
            </a:r>
            <a:r>
              <a:rPr lang="en-US" sz="3200" b="1" dirty="0" smtClean="0">
                <a:solidFill>
                  <a:srgbClr val="FF0000"/>
                </a:solidFill>
              </a:rPr>
              <a:t>by students demanding free speech</a:t>
            </a:r>
            <a:r>
              <a:rPr lang="en-US" sz="3200" dirty="0" smtClean="0"/>
              <a:t>. </a:t>
            </a:r>
            <a:endParaRPr lang="en-US" sz="3200" dirty="0"/>
          </a:p>
        </p:txBody>
      </p:sp>
      <p:pic>
        <p:nvPicPr>
          <p:cNvPr id="4" name="Picture 3" descr="PAI_SE_49_2_3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362" y="4016744"/>
            <a:ext cx="2807565" cy="2841256"/>
          </a:xfrm>
          <a:prstGeom prst="rect">
            <a:avLst/>
          </a:prstGeom>
        </p:spPr>
      </p:pic>
      <p:pic>
        <p:nvPicPr>
          <p:cNvPr id="5" name="Picture 4" descr="h97.1.140_edit_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67" y="3755161"/>
            <a:ext cx="3992484" cy="306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5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the Counterculture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200" b="1" dirty="0" smtClean="0"/>
              <a:t>Hippies </a:t>
            </a:r>
            <a:r>
              <a:rPr lang="en-US" sz="3200" dirty="0" smtClean="0"/>
              <a:t>rebelled against </a:t>
            </a:r>
            <a:r>
              <a:rPr lang="en-US" sz="3200" b="1" dirty="0" smtClean="0"/>
              <a:t>social expectations </a:t>
            </a:r>
            <a:r>
              <a:rPr lang="en-US" sz="3200" dirty="0" smtClean="0"/>
              <a:t>by </a:t>
            </a:r>
            <a:r>
              <a:rPr lang="en-US" sz="3200" dirty="0"/>
              <a:t>dropping out of school and avoiding traditional jobs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4" name="Picture 3" descr="PAI_SE_49_2_4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599" y="3873500"/>
            <a:ext cx="45212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19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the Counterculture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600" dirty="0" smtClean="0"/>
              <a:t>Many </a:t>
            </a:r>
            <a:r>
              <a:rPr lang="en-US" sz="3600" dirty="0"/>
              <a:t>grew their hair </a:t>
            </a:r>
            <a:r>
              <a:rPr lang="en-US" sz="3600" b="1" dirty="0" smtClean="0"/>
              <a:t>long</a:t>
            </a:r>
            <a:r>
              <a:rPr lang="en-US" sz="3600" dirty="0" smtClean="0"/>
              <a:t>, </a:t>
            </a:r>
            <a:r>
              <a:rPr lang="en-US" sz="3600" dirty="0"/>
              <a:t>dressed in colorful </a:t>
            </a:r>
            <a:r>
              <a:rPr lang="en-US" sz="3600" b="1" dirty="0" smtClean="0"/>
              <a:t>clothes</a:t>
            </a:r>
            <a:r>
              <a:rPr lang="en-US" sz="3600" dirty="0" smtClean="0"/>
              <a:t> and </a:t>
            </a:r>
            <a:r>
              <a:rPr lang="en-US" sz="3600" dirty="0"/>
              <a:t>shunned doing things like </a:t>
            </a:r>
            <a:r>
              <a:rPr lang="en-US" sz="3600" dirty="0" smtClean="0"/>
              <a:t>s</a:t>
            </a:r>
            <a:r>
              <a:rPr lang="en-US" sz="3600" b="1" dirty="0" smtClean="0"/>
              <a:t>having</a:t>
            </a:r>
            <a:r>
              <a:rPr lang="en-US" sz="3600" dirty="0" smtClean="0"/>
              <a:t> and </a:t>
            </a:r>
            <a:r>
              <a:rPr lang="en-US" sz="3600" b="1" dirty="0" smtClean="0"/>
              <a:t>wearing makeup</a:t>
            </a:r>
            <a:r>
              <a:rPr lang="en-US" sz="3600" dirty="0" smtClean="0"/>
              <a:t>.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varkala-hippi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776" y="3682805"/>
            <a:ext cx="4555224" cy="309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606809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714</TotalTime>
  <Words>456</Words>
  <Application>Microsoft Macintosh PowerPoint</Application>
  <PresentationFormat>On-screen Show (4:3)</PresentationFormat>
  <Paragraphs>55</Paragraphs>
  <Slides>21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Advantage</vt:lpstr>
      <vt:lpstr>CounterCulture vs. Mainstream America</vt:lpstr>
      <vt:lpstr>Objective</vt:lpstr>
      <vt:lpstr>Agenda</vt:lpstr>
      <vt:lpstr>Counter Culture</vt:lpstr>
      <vt:lpstr>Origins: the New Left</vt:lpstr>
      <vt:lpstr>Origins: the New Left</vt:lpstr>
      <vt:lpstr>Origins: the New Left</vt:lpstr>
      <vt:lpstr>Characteristics of the Counterculture</vt:lpstr>
      <vt:lpstr>Characteristics of the Counterculture</vt:lpstr>
      <vt:lpstr>Characteristics of the Counterculture</vt:lpstr>
      <vt:lpstr>Characteristics of the Counterculture</vt:lpstr>
      <vt:lpstr>Write one sentence below on why this symbol, a peace sign, represents the counterculture. </vt:lpstr>
      <vt:lpstr>Characteristics of Mainstream America</vt:lpstr>
      <vt:lpstr>Characteristics of Mainstream America</vt:lpstr>
      <vt:lpstr>Characteristics of Mainstream America</vt:lpstr>
      <vt:lpstr>Characteristics of Mainstream America</vt:lpstr>
      <vt:lpstr>Write one sentence below on why this symbol, Apple Pie, represents the mainstream America. </vt:lpstr>
      <vt:lpstr>WALK AROUND!</vt:lpstr>
      <vt:lpstr>Read TCI Ch. 49 Section 3 and Find 2 characteristics of the Counter Culture for each category. </vt:lpstr>
      <vt:lpstr>WALK AROUND!</vt:lpstr>
      <vt:lpstr>Read TCI Ch. 49 Section 3 and Find 2 characteristics of the Mainstream America for each category. </vt:lpstr>
    </vt:vector>
  </TitlesOfParts>
  <Company>Alliance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 Bartlett</dc:creator>
  <cp:lastModifiedBy>Jack Bartlett</cp:lastModifiedBy>
  <cp:revision>7</cp:revision>
  <dcterms:created xsi:type="dcterms:W3CDTF">2016-05-13T03:41:52Z</dcterms:created>
  <dcterms:modified xsi:type="dcterms:W3CDTF">2016-05-13T15:36:31Z</dcterms:modified>
</cp:coreProperties>
</file>