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9" r:id="rId5"/>
    <p:sldId id="272" r:id="rId6"/>
    <p:sldId id="260" r:id="rId7"/>
    <p:sldId id="261" r:id="rId8"/>
    <p:sldId id="262" r:id="rId9"/>
    <p:sldId id="263" r:id="rId10"/>
    <p:sldId id="270" r:id="rId11"/>
    <p:sldId id="264" r:id="rId12"/>
    <p:sldId id="265" r:id="rId13"/>
    <p:sldId id="267" r:id="rId14"/>
    <p:sldId id="268" r:id="rId15"/>
    <p:sldId id="273" r:id="rId16"/>
    <p:sldId id="271" r:id="rId17"/>
    <p:sldId id="27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5" autoAdjust="0"/>
    <p:restoredTop sz="86280" autoAdjust="0"/>
  </p:normalViewPr>
  <p:slideViewPr>
    <p:cSldViewPr snapToGrid="0" snapToObjects="1">
      <p:cViewPr varScale="1">
        <p:scale>
          <a:sx n="47" d="100"/>
          <a:sy n="47" d="100"/>
        </p:scale>
        <p:origin x="-608" y="-112"/>
      </p:cViewPr>
      <p:guideLst>
        <p:guide orient="horz" pos="2160"/>
        <p:guide pos="2880"/>
      </p:guideLst>
    </p:cSldViewPr>
  </p:slideViewPr>
  <p:outlineViewPr>
    <p:cViewPr>
      <p:scale>
        <a:sx n="33" d="100"/>
        <a:sy n="33" d="100"/>
      </p:scale>
      <p:origin x="0" y="240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F20677-2831-7246-BA51-D858E42A7C6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67C1B-289D-8347-9807-DE06895C8FF3}" type="slidenum">
              <a:rPr lang="en-US" smtClean="0"/>
              <a:t>‹#›</a:t>
            </a:fld>
            <a:endParaRPr lang="en-US"/>
          </a:p>
        </p:txBody>
      </p:sp>
    </p:spTree>
    <p:extLst>
      <p:ext uri="{BB962C8B-B14F-4D97-AF65-F5344CB8AC3E}">
        <p14:creationId xmlns:p14="http://schemas.microsoft.com/office/powerpoint/2010/main" val="286755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20677-2831-7246-BA51-D858E42A7C6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67C1B-289D-8347-9807-DE06895C8FF3}" type="slidenum">
              <a:rPr lang="en-US" smtClean="0"/>
              <a:t>‹#›</a:t>
            </a:fld>
            <a:endParaRPr lang="en-US"/>
          </a:p>
        </p:txBody>
      </p:sp>
    </p:spTree>
    <p:extLst>
      <p:ext uri="{BB962C8B-B14F-4D97-AF65-F5344CB8AC3E}">
        <p14:creationId xmlns:p14="http://schemas.microsoft.com/office/powerpoint/2010/main" val="377796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20677-2831-7246-BA51-D858E42A7C6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67C1B-289D-8347-9807-DE06895C8FF3}" type="slidenum">
              <a:rPr lang="en-US" smtClean="0"/>
              <a:t>‹#›</a:t>
            </a:fld>
            <a:endParaRPr lang="en-US"/>
          </a:p>
        </p:txBody>
      </p:sp>
    </p:spTree>
    <p:extLst>
      <p:ext uri="{BB962C8B-B14F-4D97-AF65-F5344CB8AC3E}">
        <p14:creationId xmlns:p14="http://schemas.microsoft.com/office/powerpoint/2010/main" val="1733643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20677-2831-7246-BA51-D858E42A7C6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67C1B-289D-8347-9807-DE06895C8FF3}" type="slidenum">
              <a:rPr lang="en-US" smtClean="0"/>
              <a:t>‹#›</a:t>
            </a:fld>
            <a:endParaRPr lang="en-US"/>
          </a:p>
        </p:txBody>
      </p:sp>
    </p:spTree>
    <p:extLst>
      <p:ext uri="{BB962C8B-B14F-4D97-AF65-F5344CB8AC3E}">
        <p14:creationId xmlns:p14="http://schemas.microsoft.com/office/powerpoint/2010/main" val="230401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F20677-2831-7246-BA51-D858E42A7C6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67C1B-289D-8347-9807-DE06895C8FF3}" type="slidenum">
              <a:rPr lang="en-US" smtClean="0"/>
              <a:t>‹#›</a:t>
            </a:fld>
            <a:endParaRPr lang="en-US"/>
          </a:p>
        </p:txBody>
      </p:sp>
    </p:spTree>
    <p:extLst>
      <p:ext uri="{BB962C8B-B14F-4D97-AF65-F5344CB8AC3E}">
        <p14:creationId xmlns:p14="http://schemas.microsoft.com/office/powerpoint/2010/main" val="1596452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F20677-2831-7246-BA51-D858E42A7C6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67C1B-289D-8347-9807-DE06895C8FF3}" type="slidenum">
              <a:rPr lang="en-US" smtClean="0"/>
              <a:t>‹#›</a:t>
            </a:fld>
            <a:endParaRPr lang="en-US"/>
          </a:p>
        </p:txBody>
      </p:sp>
    </p:spTree>
    <p:extLst>
      <p:ext uri="{BB962C8B-B14F-4D97-AF65-F5344CB8AC3E}">
        <p14:creationId xmlns:p14="http://schemas.microsoft.com/office/powerpoint/2010/main" val="276783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F20677-2831-7246-BA51-D858E42A7C61}" type="datetimeFigureOut">
              <a:rPr lang="en-US" smtClean="0"/>
              <a:t>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267C1B-289D-8347-9807-DE06895C8FF3}" type="slidenum">
              <a:rPr lang="en-US" smtClean="0"/>
              <a:t>‹#›</a:t>
            </a:fld>
            <a:endParaRPr lang="en-US"/>
          </a:p>
        </p:txBody>
      </p:sp>
    </p:spTree>
    <p:extLst>
      <p:ext uri="{BB962C8B-B14F-4D97-AF65-F5344CB8AC3E}">
        <p14:creationId xmlns:p14="http://schemas.microsoft.com/office/powerpoint/2010/main" val="913960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F20677-2831-7246-BA51-D858E42A7C61}" type="datetimeFigureOut">
              <a:rPr lang="en-US" smtClean="0"/>
              <a:t>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267C1B-289D-8347-9807-DE06895C8FF3}" type="slidenum">
              <a:rPr lang="en-US" smtClean="0"/>
              <a:t>‹#›</a:t>
            </a:fld>
            <a:endParaRPr lang="en-US"/>
          </a:p>
        </p:txBody>
      </p:sp>
    </p:spTree>
    <p:extLst>
      <p:ext uri="{BB962C8B-B14F-4D97-AF65-F5344CB8AC3E}">
        <p14:creationId xmlns:p14="http://schemas.microsoft.com/office/powerpoint/2010/main" val="330627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20677-2831-7246-BA51-D858E42A7C61}" type="datetimeFigureOut">
              <a:rPr lang="en-US" smtClean="0"/>
              <a:t>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267C1B-289D-8347-9807-DE06895C8FF3}" type="slidenum">
              <a:rPr lang="en-US" smtClean="0"/>
              <a:t>‹#›</a:t>
            </a:fld>
            <a:endParaRPr lang="en-US"/>
          </a:p>
        </p:txBody>
      </p:sp>
    </p:spTree>
    <p:extLst>
      <p:ext uri="{BB962C8B-B14F-4D97-AF65-F5344CB8AC3E}">
        <p14:creationId xmlns:p14="http://schemas.microsoft.com/office/powerpoint/2010/main" val="10898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F20677-2831-7246-BA51-D858E42A7C6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67C1B-289D-8347-9807-DE06895C8FF3}" type="slidenum">
              <a:rPr lang="en-US" smtClean="0"/>
              <a:t>‹#›</a:t>
            </a:fld>
            <a:endParaRPr lang="en-US"/>
          </a:p>
        </p:txBody>
      </p:sp>
    </p:spTree>
    <p:extLst>
      <p:ext uri="{BB962C8B-B14F-4D97-AF65-F5344CB8AC3E}">
        <p14:creationId xmlns:p14="http://schemas.microsoft.com/office/powerpoint/2010/main" val="3623054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F20677-2831-7246-BA51-D858E42A7C6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67C1B-289D-8347-9807-DE06895C8FF3}" type="slidenum">
              <a:rPr lang="en-US" smtClean="0"/>
              <a:t>‹#›</a:t>
            </a:fld>
            <a:endParaRPr lang="en-US"/>
          </a:p>
        </p:txBody>
      </p:sp>
    </p:spTree>
    <p:extLst>
      <p:ext uri="{BB962C8B-B14F-4D97-AF65-F5344CB8AC3E}">
        <p14:creationId xmlns:p14="http://schemas.microsoft.com/office/powerpoint/2010/main" val="13732518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20677-2831-7246-BA51-D858E42A7C61}" type="datetimeFigureOut">
              <a:rPr lang="en-US" smtClean="0"/>
              <a:t>2/5/16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267C1B-289D-8347-9807-DE06895C8FF3}" type="slidenum">
              <a:rPr lang="en-US" smtClean="0"/>
              <a:t>‹#›</a:t>
            </a:fld>
            <a:endParaRPr lang="en-US"/>
          </a:p>
        </p:txBody>
      </p:sp>
    </p:spTree>
    <p:extLst>
      <p:ext uri="{BB962C8B-B14F-4D97-AF65-F5344CB8AC3E}">
        <p14:creationId xmlns:p14="http://schemas.microsoft.com/office/powerpoint/2010/main" val="1470725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lstStyle/>
          <a:p>
            <a:pPr marL="0" indent="0">
              <a:buNone/>
            </a:pPr>
            <a:r>
              <a:rPr lang="en-US" dirty="0" smtClean="0"/>
              <a:t>Why </a:t>
            </a:r>
            <a:r>
              <a:rPr lang="en-US" dirty="0" smtClean="0"/>
              <a:t>did the Soviet Union and the United States become enemies? </a:t>
            </a:r>
            <a:endParaRPr lang="en-US" dirty="0"/>
          </a:p>
        </p:txBody>
      </p:sp>
    </p:spTree>
    <p:extLst>
      <p:ext uri="{BB962C8B-B14F-4D97-AF65-F5344CB8AC3E}">
        <p14:creationId xmlns:p14="http://schemas.microsoft.com/office/powerpoint/2010/main" val="1175698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SOURCE TIME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rgbClr val="FF0000"/>
                </a:solidFill>
              </a:rPr>
              <a:t>The very existence of the Greek state is today threatened by the terrorist activities of several thousand armed men, led by Communists, who defy the government's authority. . . . Greece must have assistance if it is to become a self-supporting and self-respecting </a:t>
            </a:r>
            <a:r>
              <a:rPr lang="en-US" dirty="0" smtClean="0">
                <a:solidFill>
                  <a:srgbClr val="FF0000"/>
                </a:solidFill>
              </a:rPr>
              <a:t>democracy</a:t>
            </a:r>
            <a:r>
              <a:rPr lang="is-IS" dirty="0" smtClean="0">
                <a:solidFill>
                  <a:srgbClr val="FF0000"/>
                </a:solidFill>
              </a:rPr>
              <a:t>…...</a:t>
            </a:r>
            <a:r>
              <a:rPr lang="en-US" dirty="0">
                <a:solidFill>
                  <a:srgbClr val="FF0000"/>
                </a:solidFill>
              </a:rPr>
              <a:t> Should we fail to aid Greece and Turkey in this fateful hour, the effect will be far reaching to the West as well as to the East. </a:t>
            </a:r>
            <a:endParaRPr lang="en-US" dirty="0" smtClean="0">
              <a:solidFill>
                <a:srgbClr val="FF0000"/>
              </a:solidFill>
            </a:endParaRPr>
          </a:p>
          <a:p>
            <a:pPr marL="0" indent="0">
              <a:buNone/>
            </a:pPr>
            <a:r>
              <a:rPr lang="en-US" dirty="0" smtClean="0">
                <a:solidFill>
                  <a:srgbClr val="FF0000"/>
                </a:solidFill>
              </a:rPr>
              <a:t>-Truman Doctrine</a:t>
            </a:r>
            <a:endParaRPr lang="en-US" dirty="0">
              <a:solidFill>
                <a:srgbClr val="FF0000"/>
              </a:solidFill>
            </a:endParaRPr>
          </a:p>
          <a:p>
            <a:pPr marL="0" indent="0">
              <a:buNone/>
            </a:pP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804337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Confronting the Communist Threat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i="1" dirty="0" smtClean="0"/>
              <a:t>Challenge: </a:t>
            </a:r>
            <a:r>
              <a:rPr lang="en-US" dirty="0" smtClean="0"/>
              <a:t>The </a:t>
            </a:r>
            <a:r>
              <a:rPr lang="en-US" dirty="0"/>
              <a:t>Soviet Union was setting up Soviet- controlled governments in Poland and other Eastern European countries. Churchill warned that Stalin was cutting off this region from the rest of Europe, calling the barrier the Iron Curtain. Because it seemed communism was spreading, the United States became concerned about the civil war in Greece. Communist rebels tried to take over the Greek government. </a:t>
            </a:r>
            <a:endParaRPr lang="en-US" dirty="0" smtClean="0"/>
          </a:p>
          <a:p>
            <a:pPr marL="0" indent="0">
              <a:buNone/>
            </a:pPr>
            <a:endParaRPr lang="en-US" dirty="0"/>
          </a:p>
        </p:txBody>
      </p:sp>
    </p:spTree>
    <p:extLst>
      <p:ext uri="{BB962C8B-B14F-4D97-AF65-F5344CB8AC3E}">
        <p14:creationId xmlns:p14="http://schemas.microsoft.com/office/powerpoint/2010/main" val="3630577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Confronting the Communist Threat</a:t>
            </a:r>
            <a:endParaRPr lang="en-US" dirty="0"/>
          </a:p>
        </p:txBody>
      </p:sp>
      <p:sp>
        <p:nvSpPr>
          <p:cNvPr id="3" name="Content Placeholder 2"/>
          <p:cNvSpPr>
            <a:spLocks noGrp="1"/>
          </p:cNvSpPr>
          <p:nvPr>
            <p:ph idx="1"/>
          </p:nvPr>
        </p:nvSpPr>
        <p:spPr/>
        <p:txBody>
          <a:bodyPr/>
          <a:lstStyle/>
          <a:p>
            <a:pPr marL="0" indent="0">
              <a:buNone/>
            </a:pPr>
            <a:r>
              <a:rPr lang="en-US" b="1" i="1" dirty="0"/>
              <a:t>Response: </a:t>
            </a:r>
            <a:r>
              <a:rPr lang="en-US" dirty="0"/>
              <a:t>Truman outlined a policy of containment in the Truman Doctrine in the hopes of stopping the spread of communism. The United States sent aid and military equipment to help the Greek government defeat the communist rebels. The Soviets viewed the United States and its allies as hostile powers committed to destroying communism and threatening Soviet security. </a:t>
            </a:r>
            <a:endParaRPr lang="en-US" dirty="0" smtClean="0"/>
          </a:p>
          <a:p>
            <a:pPr marL="0" indent="0">
              <a:buNone/>
            </a:pPr>
            <a:endParaRPr lang="en-US" dirty="0"/>
          </a:p>
        </p:txBody>
      </p:sp>
    </p:spTree>
    <p:extLst>
      <p:ext uri="{BB962C8B-B14F-4D97-AF65-F5344CB8AC3E}">
        <p14:creationId xmlns:p14="http://schemas.microsoft.com/office/powerpoint/2010/main" val="1050175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Rebuilding European Economies</a:t>
            </a:r>
            <a:endParaRPr lang="en-US" dirty="0"/>
          </a:p>
        </p:txBody>
      </p:sp>
      <p:sp>
        <p:nvSpPr>
          <p:cNvPr id="3" name="Content Placeholder 2"/>
          <p:cNvSpPr>
            <a:spLocks noGrp="1"/>
          </p:cNvSpPr>
          <p:nvPr>
            <p:ph idx="1"/>
          </p:nvPr>
        </p:nvSpPr>
        <p:spPr/>
        <p:txBody>
          <a:bodyPr/>
          <a:lstStyle/>
          <a:p>
            <a:pPr marL="0" indent="0">
              <a:buNone/>
            </a:pPr>
            <a:r>
              <a:rPr lang="en-US" b="1" i="1" dirty="0"/>
              <a:t>Challenge: </a:t>
            </a:r>
            <a:r>
              <a:rPr lang="en-US" dirty="0"/>
              <a:t>On both sides of the Iron Curtain, Europe was in terrible shape after the war. Governments and economies barely functioned. U.S. leaders </a:t>
            </a:r>
            <a:r>
              <a:rPr lang="en-US" dirty="0" smtClean="0"/>
              <a:t>feared that </a:t>
            </a:r>
            <a:r>
              <a:rPr lang="en-US" dirty="0"/>
              <a:t>conditions in Europe would give rise to political and social unrest. Some Europeans began to look to communist ideology for answers to their problems. </a:t>
            </a:r>
            <a:endParaRPr lang="en-US" dirty="0" smtClean="0"/>
          </a:p>
          <a:p>
            <a:pPr marL="0" indent="0">
              <a:buNone/>
            </a:pPr>
            <a:endParaRPr lang="en-US" dirty="0"/>
          </a:p>
        </p:txBody>
      </p:sp>
    </p:spTree>
    <p:extLst>
      <p:ext uri="{BB962C8B-B14F-4D97-AF65-F5344CB8AC3E}">
        <p14:creationId xmlns:p14="http://schemas.microsoft.com/office/powerpoint/2010/main" val="3194605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Rebuilding European Economies</a:t>
            </a:r>
            <a:endParaRPr lang="en-US" dirty="0"/>
          </a:p>
        </p:txBody>
      </p:sp>
      <p:sp>
        <p:nvSpPr>
          <p:cNvPr id="3" name="Content Placeholder 2"/>
          <p:cNvSpPr>
            <a:spLocks noGrp="1"/>
          </p:cNvSpPr>
          <p:nvPr>
            <p:ph idx="1"/>
          </p:nvPr>
        </p:nvSpPr>
        <p:spPr>
          <a:xfrm>
            <a:off x="185195" y="1124042"/>
            <a:ext cx="8229600" cy="4525963"/>
          </a:xfrm>
        </p:spPr>
        <p:txBody>
          <a:bodyPr>
            <a:normAutofit/>
          </a:bodyPr>
          <a:lstStyle/>
          <a:p>
            <a:pPr marL="0" indent="0">
              <a:buNone/>
            </a:pPr>
            <a:r>
              <a:rPr lang="en-US" b="1" i="1" dirty="0"/>
              <a:t>Response: </a:t>
            </a:r>
            <a:r>
              <a:rPr lang="en-US" dirty="0"/>
              <a:t>The United States proposed the Marshall Plan for European recovery. Generous funding for rebuilding was offered to all European nations as long as the money was spent on U.S. goods. The Soviet Union </a:t>
            </a:r>
            <a:r>
              <a:rPr lang="en-US" dirty="0" smtClean="0"/>
              <a:t>saw </a:t>
            </a:r>
            <a:r>
              <a:rPr lang="en-US" dirty="0"/>
              <a:t>the plan as an attempt to interfere in Soviet internal affairs. In 1949, the USSR created the Molotov Plan to aid economic recovery in Eastern Europe. </a:t>
            </a:r>
            <a:endParaRPr lang="en-US" dirty="0" smtClean="0"/>
          </a:p>
          <a:p>
            <a:pPr marL="0" indent="0">
              <a:buNone/>
            </a:pPr>
            <a:endParaRPr lang="en-US" dirty="0"/>
          </a:p>
        </p:txBody>
      </p:sp>
      <p:pic>
        <p:nvPicPr>
          <p:cNvPr id="4" name="Picture 3"/>
          <p:cNvPicPr>
            <a:picLocks noChangeAspect="1"/>
          </p:cNvPicPr>
          <p:nvPr/>
        </p:nvPicPr>
        <p:blipFill>
          <a:blip r:embed="rId2"/>
          <a:stretch>
            <a:fillRect/>
          </a:stretch>
        </p:blipFill>
        <p:spPr>
          <a:xfrm>
            <a:off x="7169690" y="4519497"/>
            <a:ext cx="1974310" cy="2338503"/>
          </a:xfrm>
          <a:prstGeom prst="rect">
            <a:avLst/>
          </a:prstGeom>
        </p:spPr>
      </p:pic>
    </p:spTree>
    <p:extLst>
      <p:ext uri="{BB962C8B-B14F-4D97-AF65-F5344CB8AC3E}">
        <p14:creationId xmlns:p14="http://schemas.microsoft.com/office/powerpoint/2010/main" val="147445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Marshall Plan</a:t>
            </a:r>
            <a:endParaRPr lang="en-US" dirty="0"/>
          </a:p>
        </p:txBody>
      </p:sp>
      <p:pic>
        <p:nvPicPr>
          <p:cNvPr id="4" name="Picture 3"/>
          <p:cNvPicPr>
            <a:picLocks noChangeAspect="1"/>
          </p:cNvPicPr>
          <p:nvPr/>
        </p:nvPicPr>
        <p:blipFill>
          <a:blip r:embed="rId2"/>
          <a:stretch>
            <a:fillRect/>
          </a:stretch>
        </p:blipFill>
        <p:spPr>
          <a:xfrm>
            <a:off x="0" y="2694225"/>
            <a:ext cx="3254140" cy="3854418"/>
          </a:xfrm>
          <a:prstGeom prst="rect">
            <a:avLst/>
          </a:prstGeom>
        </p:spPr>
      </p:pic>
      <p:pic>
        <p:nvPicPr>
          <p:cNvPr id="5" name="Picture 4"/>
          <p:cNvPicPr>
            <a:picLocks noChangeAspect="1"/>
          </p:cNvPicPr>
          <p:nvPr/>
        </p:nvPicPr>
        <p:blipFill>
          <a:blip r:embed="rId3"/>
          <a:stretch>
            <a:fillRect/>
          </a:stretch>
        </p:blipFill>
        <p:spPr>
          <a:xfrm>
            <a:off x="4629873" y="1141048"/>
            <a:ext cx="4734185" cy="5716951"/>
          </a:xfrm>
          <a:prstGeom prst="rect">
            <a:avLst/>
          </a:prstGeom>
        </p:spPr>
      </p:pic>
    </p:spTree>
    <p:extLst>
      <p:ext uri="{BB962C8B-B14F-4D97-AF65-F5344CB8AC3E}">
        <p14:creationId xmlns:p14="http://schemas.microsoft.com/office/powerpoint/2010/main" val="4172251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SOURCE TIME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solidFill>
                  <a:srgbClr val="FF0000"/>
                </a:solidFill>
              </a:rPr>
              <a:t>The foreign policy of the United States, which reflects the imperialist tendencies of American monopolistic capital, is characterized in the postwar period by a striving for world supremacy. This is the real meaning of the many statements by President Truman and other representatives of American ruling circles; that the United States has the right to lead the world. </a:t>
            </a:r>
            <a:endParaRPr lang="en-US" dirty="0" smtClean="0">
              <a:solidFill>
                <a:srgbClr val="FF0000"/>
              </a:solidFill>
            </a:endParaRPr>
          </a:p>
          <a:p>
            <a:pPr marL="0" indent="0">
              <a:buNone/>
            </a:pPr>
            <a:r>
              <a:rPr lang="en-US" dirty="0" smtClean="0">
                <a:solidFill>
                  <a:srgbClr val="FF0000"/>
                </a:solidFill>
              </a:rPr>
              <a:t>-Soviet Telegram by Ambassador </a:t>
            </a:r>
            <a:r>
              <a:rPr lang="en-US" dirty="0" err="1" smtClean="0">
                <a:solidFill>
                  <a:srgbClr val="FF0000"/>
                </a:solidFill>
              </a:rPr>
              <a:t>Novikov</a:t>
            </a: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2993954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a:xfrm>
            <a:off x="661410" y="1560300"/>
            <a:ext cx="8229600" cy="4525963"/>
          </a:xfrm>
        </p:spPr>
        <p:txBody>
          <a:bodyPr>
            <a:normAutofit fontScale="92500" lnSpcReduction="20000"/>
          </a:bodyPr>
          <a:lstStyle/>
          <a:p>
            <a:pPr marL="0" indent="0">
              <a:buNone/>
            </a:pPr>
            <a:r>
              <a:rPr lang="en-US" dirty="0" smtClean="0"/>
              <a:t>Why did the Soviet Union and the United States become enemies?  Rank the top 3 in order and give your reasons why.  </a:t>
            </a:r>
          </a:p>
          <a:p>
            <a:pPr marL="0" indent="0">
              <a:buNone/>
            </a:pPr>
            <a:endParaRPr lang="en-US" dirty="0"/>
          </a:p>
          <a:p>
            <a:pPr marL="0" indent="0">
              <a:buNone/>
            </a:pPr>
            <a:endParaRPr lang="en-US" dirty="0" smtClean="0"/>
          </a:p>
          <a:p>
            <a:pPr marL="0" indent="0">
              <a:buNone/>
            </a:pPr>
            <a:r>
              <a:rPr lang="en-US" dirty="0" smtClean="0"/>
              <a:t>Marshall Plan</a:t>
            </a:r>
          </a:p>
          <a:p>
            <a:pPr marL="0" indent="0">
              <a:buNone/>
            </a:pPr>
            <a:r>
              <a:rPr lang="en-US" dirty="0" smtClean="0"/>
              <a:t>Molotov Plan</a:t>
            </a:r>
          </a:p>
          <a:p>
            <a:pPr marL="0" indent="0">
              <a:buNone/>
            </a:pPr>
            <a:r>
              <a:rPr lang="en-US" dirty="0" smtClean="0"/>
              <a:t>Truman Doctrine</a:t>
            </a:r>
          </a:p>
          <a:p>
            <a:pPr marL="0" indent="0">
              <a:buNone/>
            </a:pPr>
            <a:r>
              <a:rPr lang="en-US" dirty="0" err="1" smtClean="0"/>
              <a:t>Differening</a:t>
            </a:r>
            <a:r>
              <a:rPr lang="en-US" dirty="0" smtClean="0"/>
              <a:t> Ideologies (Capitalism vs. Communism)</a:t>
            </a:r>
          </a:p>
          <a:p>
            <a:pPr marL="0" indent="0">
              <a:buNone/>
            </a:pPr>
            <a:r>
              <a:rPr lang="en-US" dirty="0" smtClean="0"/>
              <a:t>Iron Curtain</a:t>
            </a:r>
          </a:p>
        </p:txBody>
      </p:sp>
    </p:spTree>
    <p:extLst>
      <p:ext uri="{BB962C8B-B14F-4D97-AF65-F5344CB8AC3E}">
        <p14:creationId xmlns:p14="http://schemas.microsoft.com/office/powerpoint/2010/main" val="3939720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War 2 Alliances end</a:t>
            </a:r>
            <a:endParaRPr lang="en-US" dirty="0"/>
          </a:p>
        </p:txBody>
      </p:sp>
      <p:sp>
        <p:nvSpPr>
          <p:cNvPr id="3" name="Content Placeholder 2"/>
          <p:cNvSpPr>
            <a:spLocks noGrp="1"/>
          </p:cNvSpPr>
          <p:nvPr>
            <p:ph idx="1"/>
          </p:nvPr>
        </p:nvSpPr>
        <p:spPr>
          <a:xfrm>
            <a:off x="457200" y="1417638"/>
            <a:ext cx="8229600" cy="4525963"/>
          </a:xfrm>
        </p:spPr>
        <p:txBody>
          <a:bodyPr/>
          <a:lstStyle/>
          <a:p>
            <a:pPr marL="0" indent="0">
              <a:buNone/>
            </a:pPr>
            <a:r>
              <a:rPr lang="en-US" dirty="0"/>
              <a:t>Soviet Union </a:t>
            </a:r>
            <a:endParaRPr lang="en-US" dirty="0" smtClean="0"/>
          </a:p>
          <a:p>
            <a:r>
              <a:rPr lang="en-US" dirty="0"/>
              <a:t>Stalin’s decisions were driven by security concerns. </a:t>
            </a:r>
            <a:r>
              <a:rPr lang="en-US" dirty="0" smtClean="0"/>
              <a:t> Stalin </a:t>
            </a:r>
            <a:r>
              <a:rPr lang="en-US" dirty="0"/>
              <a:t>wanted a buffer zone of friendly communist states to protect the Soviet Union. </a:t>
            </a:r>
            <a:r>
              <a:rPr lang="en-US" dirty="0" smtClean="0"/>
              <a:t>Stalin </a:t>
            </a:r>
            <a:r>
              <a:rPr lang="en-US" dirty="0"/>
              <a:t>claimed Eastern Europe as a Soviet sphere of in </a:t>
            </a:r>
            <a:r>
              <a:rPr lang="en-US" dirty="0" smtClean="0"/>
              <a:t>influence</a:t>
            </a:r>
            <a:r>
              <a:rPr lang="en-US" dirty="0"/>
              <a:t>. </a:t>
            </a:r>
          </a:p>
          <a:p>
            <a:pPr marL="0" indent="0">
              <a:buNone/>
            </a:pPr>
            <a:endParaRPr lang="en-US" dirty="0"/>
          </a:p>
        </p:txBody>
      </p:sp>
    </p:spTree>
    <p:extLst>
      <p:ext uri="{BB962C8B-B14F-4D97-AF65-F5344CB8AC3E}">
        <p14:creationId xmlns:p14="http://schemas.microsoft.com/office/powerpoint/2010/main" val="371608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War 2 Alliances end</a:t>
            </a:r>
            <a:endParaRPr lang="en-US" dirty="0"/>
          </a:p>
        </p:txBody>
      </p:sp>
      <p:sp>
        <p:nvSpPr>
          <p:cNvPr id="3" name="Content Placeholder 2"/>
          <p:cNvSpPr>
            <a:spLocks noGrp="1"/>
          </p:cNvSpPr>
          <p:nvPr>
            <p:ph idx="1"/>
          </p:nvPr>
        </p:nvSpPr>
        <p:spPr>
          <a:xfrm>
            <a:off x="457200" y="1417638"/>
            <a:ext cx="8229600" cy="4525963"/>
          </a:xfrm>
        </p:spPr>
        <p:txBody>
          <a:bodyPr/>
          <a:lstStyle/>
          <a:p>
            <a:pPr marL="0" indent="0">
              <a:buNone/>
            </a:pPr>
            <a:r>
              <a:rPr lang="en-US" dirty="0"/>
              <a:t>United States </a:t>
            </a:r>
            <a:endParaRPr lang="en-US" dirty="0" smtClean="0">
              <a:effectLst/>
            </a:endParaRPr>
          </a:p>
          <a:p>
            <a:pPr marL="0" indent="0">
              <a:buNone/>
            </a:pPr>
            <a:r>
              <a:rPr lang="en-US" dirty="0" smtClean="0"/>
              <a:t>	• </a:t>
            </a:r>
            <a:r>
              <a:rPr lang="en-US" dirty="0"/>
              <a:t>Truman wanted to allow Eastern European </a:t>
            </a:r>
            <a:r>
              <a:rPr lang="en-US" dirty="0" smtClean="0"/>
              <a:t>	nations </a:t>
            </a:r>
            <a:r>
              <a:rPr lang="en-US" dirty="0"/>
              <a:t>to determine their own form of </a:t>
            </a:r>
            <a:r>
              <a:rPr lang="en-US" dirty="0" smtClean="0"/>
              <a:t>	government</a:t>
            </a:r>
            <a:r>
              <a:rPr lang="en-US" dirty="0"/>
              <a:t>. </a:t>
            </a:r>
            <a:r>
              <a:rPr lang="en-US" dirty="0" smtClean="0"/>
              <a:t>Believed they would choose 	democracy</a:t>
            </a:r>
            <a:endParaRPr lang="en-US" dirty="0" smtClean="0">
              <a:effectLst/>
            </a:endParaRPr>
          </a:p>
          <a:p>
            <a:pPr marL="0" indent="0">
              <a:buNone/>
            </a:pPr>
            <a:endParaRPr lang="en-US" dirty="0"/>
          </a:p>
        </p:txBody>
      </p:sp>
    </p:spTree>
    <p:extLst>
      <p:ext uri="{BB962C8B-B14F-4D97-AF65-F5344CB8AC3E}">
        <p14:creationId xmlns:p14="http://schemas.microsoft.com/office/powerpoint/2010/main" val="3941176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680689" cy="651225"/>
          </a:xfrm>
        </p:spPr>
        <p:txBody>
          <a:bodyPr>
            <a:normAutofit fontScale="90000"/>
          </a:bodyPr>
          <a:lstStyle/>
          <a:p>
            <a:r>
              <a:rPr lang="en-US" dirty="0" smtClean="0">
                <a:solidFill>
                  <a:srgbClr val="FF0000"/>
                </a:solidFill>
              </a:rPr>
              <a:t>PRIMARY SOURCE TIME!</a:t>
            </a:r>
            <a:endParaRPr lang="en-US" dirty="0">
              <a:solidFill>
                <a:srgbClr val="FF0000"/>
              </a:solidFill>
            </a:endParaRPr>
          </a:p>
        </p:txBody>
      </p:sp>
      <p:sp>
        <p:nvSpPr>
          <p:cNvPr id="3" name="Content Placeholder 2"/>
          <p:cNvSpPr>
            <a:spLocks noGrp="1"/>
          </p:cNvSpPr>
          <p:nvPr>
            <p:ph idx="1"/>
          </p:nvPr>
        </p:nvSpPr>
        <p:spPr>
          <a:xfrm>
            <a:off x="0" y="938869"/>
            <a:ext cx="8229600" cy="4525963"/>
          </a:xfrm>
        </p:spPr>
        <p:txBody>
          <a:bodyPr>
            <a:normAutofit lnSpcReduction="10000"/>
          </a:bodyPr>
          <a:lstStyle/>
          <a:p>
            <a:pPr marL="0" indent="0">
              <a:buNone/>
            </a:pPr>
            <a:r>
              <a:rPr lang="en-US" dirty="0">
                <a:solidFill>
                  <a:srgbClr val="FF0000"/>
                </a:solidFill>
              </a:rPr>
              <a:t>From Stettin in the Baltic to Trieste in the Adriatic an iron curtain has descended across the Continent. Behind that line lie all the capitals of the ancient states of Central and Eastern </a:t>
            </a:r>
            <a:r>
              <a:rPr lang="en-US" dirty="0" smtClean="0">
                <a:solidFill>
                  <a:srgbClr val="FF0000"/>
                </a:solidFill>
              </a:rPr>
              <a:t>Europe</a:t>
            </a:r>
            <a:r>
              <a:rPr lang="is-IS" dirty="0" smtClean="0">
                <a:solidFill>
                  <a:srgbClr val="FF0000"/>
                </a:solidFill>
              </a:rPr>
              <a:t>….</a:t>
            </a:r>
            <a:r>
              <a:rPr lang="en-US" dirty="0">
                <a:solidFill>
                  <a:srgbClr val="FF0000"/>
                </a:solidFill>
              </a:rPr>
              <a:t> I do not believe that Soviet Russia desires war. What they desire is the fruits of war and the indefinite expansion of their power and doctrines. </a:t>
            </a:r>
            <a:endParaRPr lang="en-US" dirty="0">
              <a:solidFill>
                <a:srgbClr val="FF0000"/>
              </a:solidFill>
            </a:endParaRPr>
          </a:p>
          <a:p>
            <a:pPr marL="0" indent="0">
              <a:buNone/>
            </a:pPr>
            <a:r>
              <a:rPr lang="en-US" dirty="0" smtClean="0">
                <a:solidFill>
                  <a:srgbClr val="FF0000"/>
                </a:solidFill>
              </a:rPr>
              <a:t>-Winston Churchill “Iron Curtain Speech  </a:t>
            </a:r>
            <a:endParaRPr lang="en-US" dirty="0">
              <a:solidFill>
                <a:srgbClr val="FF0000"/>
              </a:solidFill>
            </a:endParaRPr>
          </a:p>
          <a:p>
            <a:pPr marL="0" indent="0">
              <a:buNone/>
            </a:pPr>
            <a:endParaRPr lang="en-US" dirty="0"/>
          </a:p>
        </p:txBody>
      </p:sp>
      <p:pic>
        <p:nvPicPr>
          <p:cNvPr id="4" name="Picture 3"/>
          <p:cNvPicPr>
            <a:picLocks noChangeAspect="1"/>
          </p:cNvPicPr>
          <p:nvPr/>
        </p:nvPicPr>
        <p:blipFill>
          <a:blip r:embed="rId2"/>
          <a:stretch>
            <a:fillRect/>
          </a:stretch>
        </p:blipFill>
        <p:spPr>
          <a:xfrm>
            <a:off x="6825756" y="4196458"/>
            <a:ext cx="2318243" cy="2805074"/>
          </a:xfrm>
          <a:prstGeom prst="rect">
            <a:avLst/>
          </a:prstGeom>
        </p:spPr>
      </p:pic>
    </p:spTree>
    <p:extLst>
      <p:ext uri="{BB962C8B-B14F-4D97-AF65-F5344CB8AC3E}">
        <p14:creationId xmlns:p14="http://schemas.microsoft.com/office/powerpoint/2010/main" val="250706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 Curtain</a:t>
            </a:r>
            <a:endParaRPr lang="en-US" dirty="0"/>
          </a:p>
        </p:txBody>
      </p:sp>
      <p:pic>
        <p:nvPicPr>
          <p:cNvPr id="4" name="Picture 3"/>
          <p:cNvPicPr>
            <a:picLocks noChangeAspect="1"/>
          </p:cNvPicPr>
          <p:nvPr/>
        </p:nvPicPr>
        <p:blipFill>
          <a:blip r:embed="rId2"/>
          <a:stretch>
            <a:fillRect/>
          </a:stretch>
        </p:blipFill>
        <p:spPr>
          <a:xfrm>
            <a:off x="0" y="1962241"/>
            <a:ext cx="9144000" cy="4347607"/>
          </a:xfrm>
          <a:prstGeom prst="rect">
            <a:avLst/>
          </a:prstGeom>
        </p:spPr>
      </p:pic>
    </p:spTree>
    <p:extLst>
      <p:ext uri="{BB962C8B-B14F-4D97-AF65-F5344CB8AC3E}">
        <p14:creationId xmlns:p14="http://schemas.microsoft.com/office/powerpoint/2010/main" val="1675532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Differing Ideologies</a:t>
            </a:r>
            <a:endParaRPr lang="en-US" dirty="0"/>
          </a:p>
        </p:txBody>
      </p:sp>
      <p:sp>
        <p:nvSpPr>
          <p:cNvPr id="3" name="Content Placeholder 2"/>
          <p:cNvSpPr>
            <a:spLocks noGrp="1"/>
          </p:cNvSpPr>
          <p:nvPr>
            <p:ph idx="1"/>
          </p:nvPr>
        </p:nvSpPr>
        <p:spPr/>
        <p:txBody>
          <a:bodyPr/>
          <a:lstStyle/>
          <a:p>
            <a:r>
              <a:rPr lang="en-US" dirty="0"/>
              <a:t>Soviet Union </a:t>
            </a:r>
            <a:endParaRPr lang="en-US" dirty="0" smtClean="0"/>
          </a:p>
          <a:p>
            <a:pPr lvl="1"/>
            <a:r>
              <a:rPr lang="en-US" dirty="0"/>
              <a:t>The Soviets believed in communism, which viewed capitalism as an unjust system. </a:t>
            </a:r>
          </a:p>
          <a:p>
            <a:pPr lvl="1"/>
            <a:r>
              <a:rPr lang="en-US" dirty="0"/>
              <a:t>Communism revolves around single-party rule of politics and government control of the economy. </a:t>
            </a:r>
          </a:p>
          <a:p>
            <a:pPr lvl="1"/>
            <a:r>
              <a:rPr lang="en-US" dirty="0"/>
              <a:t>The state owns most businesses and decides what will be produced. </a:t>
            </a:r>
          </a:p>
          <a:p>
            <a:pPr marL="0" indent="0">
              <a:buNone/>
            </a:pPr>
            <a:endParaRPr lang="en-US" dirty="0"/>
          </a:p>
        </p:txBody>
      </p:sp>
      <p:pic>
        <p:nvPicPr>
          <p:cNvPr id="4" name="Picture 3"/>
          <p:cNvPicPr>
            <a:picLocks noChangeAspect="1"/>
          </p:cNvPicPr>
          <p:nvPr/>
        </p:nvPicPr>
        <p:blipFill>
          <a:blip r:embed="rId2"/>
          <a:stretch>
            <a:fillRect/>
          </a:stretch>
        </p:blipFill>
        <p:spPr>
          <a:xfrm>
            <a:off x="3302000" y="5254150"/>
            <a:ext cx="2540000" cy="1270000"/>
          </a:xfrm>
          <a:prstGeom prst="rect">
            <a:avLst/>
          </a:prstGeom>
        </p:spPr>
      </p:pic>
    </p:spTree>
    <p:extLst>
      <p:ext uri="{BB962C8B-B14F-4D97-AF65-F5344CB8AC3E}">
        <p14:creationId xmlns:p14="http://schemas.microsoft.com/office/powerpoint/2010/main" val="1536524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Differing Ideologies</a:t>
            </a:r>
            <a:endParaRPr lang="en-US" dirty="0"/>
          </a:p>
        </p:txBody>
      </p:sp>
      <p:sp>
        <p:nvSpPr>
          <p:cNvPr id="3" name="Content Placeholder 2"/>
          <p:cNvSpPr>
            <a:spLocks noGrp="1"/>
          </p:cNvSpPr>
          <p:nvPr>
            <p:ph idx="1"/>
          </p:nvPr>
        </p:nvSpPr>
        <p:spPr/>
        <p:txBody>
          <a:bodyPr/>
          <a:lstStyle/>
          <a:p>
            <a:pPr marL="0" indent="0">
              <a:buNone/>
            </a:pPr>
            <a:r>
              <a:rPr lang="en-US" dirty="0" smtClean="0"/>
              <a:t>United States</a:t>
            </a:r>
          </a:p>
          <a:p>
            <a:r>
              <a:rPr lang="en-US" dirty="0"/>
              <a:t>The American system was based on a belief in democratic government and capitalist economics. </a:t>
            </a:r>
          </a:p>
          <a:p>
            <a:r>
              <a:rPr lang="en-US" dirty="0"/>
              <a:t>In capitalism, individuals and private businesses make most economic decisions. </a:t>
            </a:r>
          </a:p>
          <a:p>
            <a:r>
              <a:rPr lang="en-US" dirty="0"/>
              <a:t>Most property, factories, and equipment are privately owned. </a:t>
            </a:r>
          </a:p>
          <a:p>
            <a:pPr marL="0" indent="0">
              <a:buNone/>
            </a:pPr>
            <a:endParaRPr lang="en-US" dirty="0"/>
          </a:p>
        </p:txBody>
      </p:sp>
      <p:pic>
        <p:nvPicPr>
          <p:cNvPr id="4" name="Picture 3"/>
          <p:cNvPicPr>
            <a:picLocks noChangeAspect="1"/>
          </p:cNvPicPr>
          <p:nvPr/>
        </p:nvPicPr>
        <p:blipFill>
          <a:blip r:embed="rId2"/>
          <a:stretch>
            <a:fillRect/>
          </a:stretch>
        </p:blipFill>
        <p:spPr>
          <a:xfrm>
            <a:off x="6587648" y="5461110"/>
            <a:ext cx="2099152" cy="1396890"/>
          </a:xfrm>
          <a:prstGeom prst="rect">
            <a:avLst/>
          </a:prstGeom>
        </p:spPr>
      </p:pic>
    </p:spTree>
    <p:extLst>
      <p:ext uri="{BB962C8B-B14F-4D97-AF65-F5344CB8AC3E}">
        <p14:creationId xmlns:p14="http://schemas.microsoft.com/office/powerpoint/2010/main" val="2128044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Adjusting to a post WW2 World</a:t>
            </a:r>
            <a:endParaRPr lang="en-US" dirty="0"/>
          </a:p>
        </p:txBody>
      </p:sp>
      <p:sp>
        <p:nvSpPr>
          <p:cNvPr id="3" name="Content Placeholder 2"/>
          <p:cNvSpPr>
            <a:spLocks noGrp="1"/>
          </p:cNvSpPr>
          <p:nvPr>
            <p:ph idx="1"/>
          </p:nvPr>
        </p:nvSpPr>
        <p:spPr/>
        <p:txBody>
          <a:bodyPr/>
          <a:lstStyle/>
          <a:p>
            <a:pPr marL="0" indent="0">
              <a:buNone/>
            </a:pPr>
            <a:r>
              <a:rPr lang="en-US" b="1" i="1" dirty="0"/>
              <a:t>Challenge</a:t>
            </a:r>
            <a:r>
              <a:rPr lang="en-US" i="1" dirty="0"/>
              <a:t>: </a:t>
            </a:r>
            <a:r>
              <a:rPr lang="en-US" dirty="0"/>
              <a:t>In 1946, Stalin declared that peace was impossible as long as capitalism existed. The United States feared that the USSR planned to spread </a:t>
            </a:r>
            <a:r>
              <a:rPr lang="en-US" dirty="0" smtClean="0"/>
              <a:t>communism </a:t>
            </a:r>
            <a:r>
              <a:rPr lang="en-US" dirty="0"/>
              <a:t>beyond Eastern Europe to other parts of the world. The possibility of a </a:t>
            </a:r>
            <a:r>
              <a:rPr lang="en-US" dirty="0" smtClean="0"/>
              <a:t>conflict </a:t>
            </a:r>
            <a:r>
              <a:rPr lang="en-US" dirty="0"/>
              <a:t>between these two super- powers was frightening because of the invention of the atomic bomb.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399908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Adjusting to a post WW2 World</a:t>
            </a:r>
            <a:endParaRPr lang="en-US" dirty="0"/>
          </a:p>
        </p:txBody>
      </p:sp>
      <p:sp>
        <p:nvSpPr>
          <p:cNvPr id="3" name="Content Placeholder 2"/>
          <p:cNvSpPr>
            <a:spLocks noGrp="1"/>
          </p:cNvSpPr>
          <p:nvPr>
            <p:ph idx="1"/>
          </p:nvPr>
        </p:nvSpPr>
        <p:spPr/>
        <p:txBody>
          <a:bodyPr>
            <a:normAutofit/>
          </a:bodyPr>
          <a:lstStyle/>
          <a:p>
            <a:pPr marL="0" indent="0">
              <a:buNone/>
            </a:pPr>
            <a:r>
              <a:rPr lang="en-US" b="1" i="1" dirty="0"/>
              <a:t>Response: </a:t>
            </a:r>
            <a:r>
              <a:rPr lang="en-US" dirty="0"/>
              <a:t>The United States proposed the </a:t>
            </a:r>
            <a:r>
              <a:rPr lang="en-US" b="1" dirty="0"/>
              <a:t>Baruch Plan </a:t>
            </a:r>
            <a:r>
              <a:rPr lang="en-US" dirty="0"/>
              <a:t>to the UN Atomic Energy Commission. The plan </a:t>
            </a:r>
            <a:r>
              <a:rPr lang="en-US" dirty="0" smtClean="0"/>
              <a:t>suggested </a:t>
            </a:r>
            <a:r>
              <a:rPr lang="en-US" dirty="0"/>
              <a:t>a ban on future bomb making, but it allowed the United States to retain its small nuclear stockpile. The USSR strongly opposed the plan. The Soviets </a:t>
            </a:r>
            <a:r>
              <a:rPr lang="en-US" dirty="0" smtClean="0"/>
              <a:t>wondered </a:t>
            </a:r>
            <a:r>
              <a:rPr lang="en-US" dirty="0"/>
              <a:t>why the United States should be allowed to keep its atomic bombs while denying the USSR the right to develop its own weapons.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525691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TotalTime>
  <Words>852</Words>
  <Application>Microsoft Macintosh PowerPoint</Application>
  <PresentationFormat>On-screen Show (4:3)</PresentationFormat>
  <Paragraphs>51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Essential Question</vt:lpstr>
      <vt:lpstr>World War 2 Alliances end</vt:lpstr>
      <vt:lpstr>World War 2 Alliances end</vt:lpstr>
      <vt:lpstr>PRIMARY SOURCE TIME!</vt:lpstr>
      <vt:lpstr>“Iron Curtain</vt:lpstr>
      <vt:lpstr>Differing Ideologies</vt:lpstr>
      <vt:lpstr>Differing Ideologies</vt:lpstr>
      <vt:lpstr>Adjusting to a post WW2 World</vt:lpstr>
      <vt:lpstr>Adjusting to a post WW2 World</vt:lpstr>
      <vt:lpstr>PRIMARY SOURCE TIME</vt:lpstr>
      <vt:lpstr>Confronting the Communist Threat</vt:lpstr>
      <vt:lpstr>Confronting the Communist Threat</vt:lpstr>
      <vt:lpstr>Rebuilding European Economies</vt:lpstr>
      <vt:lpstr>Rebuilding European Economies</vt:lpstr>
      <vt:lpstr>Marshall Plan</vt:lpstr>
      <vt:lpstr>PRIMARY SOURCE TIME</vt:lpstr>
      <vt:lpstr>Exit Ticket</vt:lpstr>
    </vt:vector>
  </TitlesOfParts>
  <Company>Alliance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Bartlett</dc:creator>
  <cp:lastModifiedBy>Jack Bartlett</cp:lastModifiedBy>
  <cp:revision>8</cp:revision>
  <dcterms:created xsi:type="dcterms:W3CDTF">2016-02-05T05:38:28Z</dcterms:created>
  <dcterms:modified xsi:type="dcterms:W3CDTF">2016-02-05T16:13:39Z</dcterms:modified>
</cp:coreProperties>
</file>