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13"/>
  </p:handoutMasterIdLst>
  <p:sldIdLst>
    <p:sldId id="262" r:id="rId2"/>
    <p:sldId id="266" r:id="rId3"/>
    <p:sldId id="263" r:id="rId4"/>
    <p:sldId id="264" r:id="rId5"/>
    <p:sldId id="256" r:id="rId6"/>
    <p:sldId id="265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76"/>
    <p:restoredTop sz="93165"/>
  </p:normalViewPr>
  <p:slideViewPr>
    <p:cSldViewPr>
      <p:cViewPr varScale="1">
        <p:scale>
          <a:sx n="60" d="100"/>
          <a:sy n="60" d="100"/>
        </p:scale>
        <p:origin x="31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B7676F1-3B3B-49E5-AE51-6F7CAEFC82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FD4C0C8-24B4-4DA5-AE68-4B0E5AB749E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54C100A-E23E-4DA5-8C47-3C470B77D3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14BF1F7-A422-44E9-BD57-4257665135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CDA2288B-C163-4E21-9DCE-520F617A7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rickwork-SD-R1acrop.jpg">
            <a:extLst>
              <a:ext uri="{FF2B5EF4-FFF2-40B4-BE49-F238E27FC236}">
                <a16:creationId xmlns:a16="http://schemas.microsoft.com/office/drawing/2014/main" id="{472365E6-0F6E-44F4-A676-20DFAF6E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12">
            <a:extLst>
              <a:ext uri="{FF2B5EF4-FFF2-40B4-BE49-F238E27FC236}">
                <a16:creationId xmlns:a16="http://schemas.microsoft.com/office/drawing/2014/main" id="{FCA03404-6B43-4773-8EE9-C08EDCBE5807}"/>
              </a:ext>
            </a:extLst>
          </p:cNvPr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52C56772-1CAE-46DF-B7F8-9734CA4D8ADF}"/>
              </a:ext>
            </a:extLst>
          </p:cNvPr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C36D161D-CEC6-49AD-8114-5C0E72A252E8}"/>
              </a:ext>
            </a:extLst>
          </p:cNvPr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2A5291DA-B047-4F57-9EF6-FEA2DE8D2CDE}"/>
              </a:ext>
            </a:extLst>
          </p:cNvPr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32">
            <a:extLst>
              <a:ext uri="{FF2B5EF4-FFF2-40B4-BE49-F238E27FC236}">
                <a16:creationId xmlns:a16="http://schemas.microsoft.com/office/drawing/2014/main" id="{6DDCF09F-532E-421E-83C8-6519E42594A7}"/>
              </a:ext>
            </a:extLst>
          </p:cNvPr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3564D4B-6A79-49D6-946D-D6F3B5AA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CEA965-6ECE-4D19-9FAC-2F5F0175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420000">
            <a:off x="9525" y="4956175"/>
            <a:ext cx="2989263" cy="914400"/>
          </a:xfrm>
        </p:spPr>
        <p:txBody>
          <a:bodyPr wrap="square">
            <a:spAutoFit/>
          </a:bodyPr>
          <a:lstStyle>
            <a:lvl1pPr>
              <a:defRPr lang="en-US" sz="42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98CCE5-9D07-43C5-839F-D63BE621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A377BDB-503D-4AF9-A346-FB8B89DB3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51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1E81AF-8803-4E08-8122-0B9C0E04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448130-63A5-4332-8535-CAF5FC2D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290B7-4B07-4D71-B057-8ADEFFCD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8AD9-C7A4-4EB6-B44D-ED8FA0086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7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636A68-A24F-459A-9BE2-4BBA5355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61FA9D-3774-4446-8E6D-B45E4C80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41148C-AAC6-43E4-AA0B-B9FF5833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341B-4EAF-4471-B6BD-0B4F53A7C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95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847411-FD79-4607-8F5D-A321037E6291}"/>
              </a:ext>
            </a:extLst>
          </p:cNvPr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FAEF7-026A-4C4A-89AE-6D75C58D81B6}"/>
              </a:ext>
            </a:extLst>
          </p:cNvPr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3BBE313-35E0-4BD9-9B7B-80807B6646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ED83AB1-401B-4D22-B082-FC4AE409E2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5B642A2-5B1A-4AAF-8440-6E64D729DE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91BB-287A-4EC1-94F7-3C35F3C15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00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AD2D38-B846-4B80-AD05-E95020F4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E28023-F45E-4EED-8625-1384E04E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76403D-8386-4EB6-B10E-E63030FF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31F3-4FB6-4766-9CF9-27D307CD5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7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2281605-98F0-400A-B418-F924E62FFDB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B35594A-A83C-4C00-8EED-144CC4E410E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ABDDC2E-0ABF-46A3-A1E8-ABAC9C13DA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28B5-A021-4113-A584-F5CCCFBB0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7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E30C8DF-1A98-48C7-A081-847A39FD3C3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7ADADC6-69DB-43AD-9E50-E89E1D404E6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496179-135D-442D-A006-39FA929DBF8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ADA3-552A-4F16-9FCA-1F492708F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56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C6866-6206-487A-B555-6E1FC30AF2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3630-390E-45C0-9214-83434F0E8B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4ADE-F3D7-4453-A67F-03F7620299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FF5F-62ED-4390-8B08-4A7B03D65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24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7205F-6965-4C2B-AA98-9277045034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AFC34-6603-43C0-8C75-E082DDA2BF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570BD-1C55-47B2-A202-EC1166E9A8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52BC-4258-414C-B3B3-E78B9F98C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27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3F65-A5DF-4ED8-AF87-9EFDB18904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D3968-0F74-4FA3-938F-36DD6E32C8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AF4-0284-4334-80FD-535DEB023D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0031-C0D7-41F1-B77D-908B14783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C8F4B-DD62-4DC6-8116-342BFCDD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F212-ECB8-44E1-A250-888C88F6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D6119-CD37-4B37-A3DA-626F95C5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8DFF8-534F-423B-B6B4-BA859E918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5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F70405-E345-4021-BA39-5A3C1C5EF3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6A2AC3-3C57-4607-943B-87FDEF8F95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D04075-DC4F-418B-B7C1-D2DD8A8260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4CE2-700A-4C3D-ABA8-0ED806BB7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8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670688-CD7E-4D18-84BC-E73C19E1D7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917414-B20C-49B3-B742-9EDF0C9A78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56ABBA-DBEC-4B1A-A755-E71FBAEEA3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E99F-ACEC-41E0-AC4D-BA2F1B5F5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38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D2B52E-8AF5-4103-B57E-E88385D9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7ECF8E-6917-4EFA-9DE7-FEF3FB30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F9BB44-CEDC-47EC-8403-421B217B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04FAB-321C-4528-99BC-A51862CE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5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FDCD80-C5A3-451A-99BE-A4947D03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F9A93F-07FA-4D8E-AC9E-CFDBE837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D0AF6B-80D7-4B44-B0FC-2FE5BC9A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1400-F84B-4F84-B8A5-1B5CDFE75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1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1316CC-CAB9-4F7C-9004-37307D80B4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5D78F4-97A1-4AD1-AA72-96A635C04D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D350BE-221D-494B-8FE9-2B8ECCF56A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E59B-6AF5-4CF0-A748-AD2E9686B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77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A6E0A-B1FF-4CC3-BE55-861A7F4E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F4F6FF-26B1-47EE-8201-DBF582F2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A056C1-13E3-4836-939D-34F14B42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F4F9-FAE2-425F-8309-0F9F23603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rickwork-SD-R1acrop.jpg">
            <a:extLst>
              <a:ext uri="{FF2B5EF4-FFF2-40B4-BE49-F238E27FC236}">
                <a16:creationId xmlns:a16="http://schemas.microsoft.com/office/drawing/2014/main" id="{968B6C5C-D6C5-4E8D-8B47-505BBB8F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>
            <a:extLst>
              <a:ext uri="{FF2B5EF4-FFF2-40B4-BE49-F238E27FC236}">
                <a16:creationId xmlns:a16="http://schemas.microsoft.com/office/drawing/2014/main" id="{734FABF8-C9FA-4B5B-99CD-4A35A99CDE74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C97F1C4-C9AF-4603-8819-77A9345A1B99}"/>
                </a:ext>
              </a:extLst>
            </p:cNvPr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3A917D-F365-47F4-8E58-99672DC8F6A3}"/>
                </a:ext>
              </a:extLst>
            </p:cNvPr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B8AE7D3-B6E2-42B1-9A69-983A48122AF6}"/>
                </a:ext>
              </a:extLst>
            </p:cNvPr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3ED00-2016-449C-A8FD-AE67E5BC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3437A-606A-410A-8B8C-66D77490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A3A11-7B90-43E7-BD4F-AEC313908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D721-F137-4243-A0D2-FF68E0E62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C6318-D9FD-465D-A925-04EEE7EBB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4BFA95-6C66-4501-AA0C-740EB9E1C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8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rgbClr val="75A2C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5A2CE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5A2CE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5A2CE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5A2CE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5A2CE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5A2CE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5A2CE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5A2CE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rgbClr val="75A2CE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75A2CE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75A2CE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75A2CE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75A2CE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2E64-79C7-4321-8FFA-C01EA0F2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50850" y="668338"/>
            <a:ext cx="7534275" cy="2767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 now 8/26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72C2F-BEB6-47C6-9DE3-4BF7CA39C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54038" y="3446463"/>
            <a:ext cx="7512050" cy="550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600" dirty="0"/>
              <a:t>Is there such a thing as Free Speech why or why not?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46A3052-9F00-42EF-8B86-EF15FD213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FBA319B-A42B-445C-B9F6-EC7AB5AE1AFB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7200" y="0"/>
            <a:ext cx="6629400" cy="647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altLang="en-US" sz="3200" b="1" dirty="0"/>
              <a:t>6</a:t>
            </a:r>
            <a:r>
              <a:rPr lang="en-US" altLang="en-US" sz="3200" b="1" baseline="30000" dirty="0"/>
              <a:t>th</a:t>
            </a:r>
            <a:r>
              <a:rPr lang="en-US" altLang="en-US" sz="3200" b="1" dirty="0"/>
              <a:t> Amendment: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right to a lawyer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/>
              <a:t>right to a speedy &amp; public trial in </a:t>
            </a:r>
            <a:r>
              <a:rPr lang="en-US" altLang="en-US" sz="3200" dirty="0"/>
              <a:t>criminal</a:t>
            </a:r>
            <a:r>
              <a:rPr lang="en-US" altLang="en-US" sz="2400" dirty="0"/>
              <a:t> cases</a:t>
            </a:r>
            <a:endParaRPr lang="en-US" altLang="en-US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altLang="en-US" sz="3200" b="1" dirty="0"/>
              <a:t>7</a:t>
            </a:r>
            <a:r>
              <a:rPr lang="en-US" altLang="en-US" sz="3200" b="1" baseline="30000" dirty="0"/>
              <a:t>th</a:t>
            </a:r>
            <a:r>
              <a:rPr lang="en-US" altLang="en-US" sz="3200" b="1" dirty="0"/>
              <a:t> Amendment: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right to a jury trial in </a:t>
            </a:r>
            <a:r>
              <a:rPr lang="en-US" altLang="en-US" sz="2800" dirty="0">
                <a:solidFill>
                  <a:srgbClr val="FF0000"/>
                </a:solidFill>
              </a:rPr>
              <a:t>civil</a:t>
            </a:r>
            <a:r>
              <a:rPr lang="en-US" altLang="en-US" sz="2400" dirty="0">
                <a:solidFill>
                  <a:srgbClr val="FF0000"/>
                </a:solidFill>
              </a:rPr>
              <a:t> cases  </a:t>
            </a:r>
            <a:endParaRPr lang="en-US" altLang="en-US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altLang="en-US" sz="3200" b="1" dirty="0"/>
              <a:t>8</a:t>
            </a:r>
            <a:r>
              <a:rPr lang="en-US" altLang="en-US" sz="3200" b="1" baseline="30000" dirty="0"/>
              <a:t>th</a:t>
            </a:r>
            <a:r>
              <a:rPr lang="en-US" altLang="en-US" sz="3200" b="1" dirty="0"/>
              <a:t> Amendment: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forbids “cruel and unusual punishment”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/>
              <a:t>forbids excessive bails &amp; fines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dirty="0"/>
          </a:p>
        </p:txBody>
      </p:sp>
      <p:pic>
        <p:nvPicPr>
          <p:cNvPr id="13316" name="Picture 4" descr="j0287177">
            <a:extLst>
              <a:ext uri="{FF2B5EF4-FFF2-40B4-BE49-F238E27FC236}">
                <a16:creationId xmlns:a16="http://schemas.microsoft.com/office/drawing/2014/main" id="{4CA2C4DF-8583-4D9F-9BF5-322EC8D88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981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MCj02317930000[1]">
            <a:extLst>
              <a:ext uri="{FF2B5EF4-FFF2-40B4-BE49-F238E27FC236}">
                <a16:creationId xmlns:a16="http://schemas.microsoft.com/office/drawing/2014/main" id="{2A59532F-9319-4F6A-9DDC-B5C13B28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2438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FAE116B-C8D8-443B-9D8C-1AF29C2B6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8DC8758-BB68-4A02-8254-845BB6C28DB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7200" y="304800"/>
            <a:ext cx="5257800" cy="6400800"/>
          </a:xfrm>
        </p:spPr>
        <p:txBody>
          <a:bodyPr/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altLang="en-US" sz="2800" b="1" dirty="0"/>
              <a:t>9th Amendment:  </a:t>
            </a:r>
          </a:p>
          <a:p>
            <a:pPr marL="990600" lvl="1" indent="-533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/>
              <a:t>entitles you to rights not listed in the Constitution</a:t>
            </a:r>
          </a:p>
          <a:p>
            <a:pPr marL="990600" lvl="1" indent="-533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/>
              <a:t>Implied Powers</a:t>
            </a:r>
            <a:endParaRPr lang="en-US" altLang="en-US" dirty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altLang="en-US" sz="2800" b="1" dirty="0"/>
              <a:t>10</a:t>
            </a:r>
            <a:r>
              <a:rPr lang="en-US" altLang="en-US" sz="2800" b="1" baseline="30000" dirty="0"/>
              <a:t>th</a:t>
            </a:r>
            <a:r>
              <a:rPr lang="en-US" altLang="en-US" sz="2800" b="1" dirty="0"/>
              <a:t> Amendment</a:t>
            </a:r>
          </a:p>
          <a:p>
            <a:pPr marL="990600" lvl="1" indent="-533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/>
              <a:t>powers not given to the U.S. government are reserved to the states (</a:t>
            </a:r>
            <a:r>
              <a:rPr lang="en-US" altLang="en-US" sz="2400" b="1" dirty="0">
                <a:solidFill>
                  <a:srgbClr val="FF0000"/>
                </a:solidFill>
              </a:rPr>
              <a:t>reserved powers</a:t>
            </a:r>
            <a:r>
              <a:rPr lang="en-US" altLang="en-US" sz="2400" dirty="0"/>
              <a:t>)  </a:t>
            </a:r>
          </a:p>
        </p:txBody>
      </p:sp>
      <p:pic>
        <p:nvPicPr>
          <p:cNvPr id="14340" name="Picture 4" descr="MCj01495110000[1]">
            <a:extLst>
              <a:ext uri="{FF2B5EF4-FFF2-40B4-BE49-F238E27FC236}">
                <a16:creationId xmlns:a16="http://schemas.microsoft.com/office/drawing/2014/main" id="{FC5E8407-AC5B-40BA-A000-4B0B6868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3143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MCj04082820000[1]">
            <a:extLst>
              <a:ext uri="{FF2B5EF4-FFF2-40B4-BE49-F238E27FC236}">
                <a16:creationId xmlns:a16="http://schemas.microsoft.com/office/drawing/2014/main" id="{EEAC110C-4A31-4C9E-AF5B-D86FFB10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3276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2EDC-EF3A-44EE-A958-5B5122C4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of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BDC60-E6C9-4711-A655-C4207B3D9D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1CD9-5A42-4758-8962-35128EBC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constitutional Flexibility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A412-E12E-4513-9B16-ADE9D180A4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/>
              <a:t>That the constitution can be amended and changed over time.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/>
              <a:t>This has happen a total of 27 times to the US constitution.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D02-98FB-4590-90E3-B2E7C7F4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does the amendment process create constitutional flexibility?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8133-E8EB-4DFD-9651-DE286DEEA3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/>
              <a:t>The amendment process is what allows the constitution to change.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A82E7C3-6770-4297-AE0F-7F6AE57B8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Amendments 1-10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03DBF64D-9A9D-4991-BC5B-CD5B34490418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5105400" cy="419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/>
              <a:t>First </a:t>
            </a:r>
            <a:r>
              <a:rPr lang="en-US" altLang="en-US" sz="2400" dirty="0">
                <a:solidFill>
                  <a:srgbClr val="FF0000"/>
                </a:solidFill>
              </a:rPr>
              <a:t>10</a:t>
            </a:r>
            <a:r>
              <a:rPr lang="en-US" altLang="en-US" sz="2400" dirty="0"/>
              <a:t> Amendments make-up the </a:t>
            </a:r>
            <a:r>
              <a:rPr lang="en-US" altLang="en-US" sz="2400" dirty="0">
                <a:solidFill>
                  <a:srgbClr val="FF0000"/>
                </a:solidFill>
              </a:rPr>
              <a:t>Bill of Rights</a:t>
            </a:r>
            <a:r>
              <a:rPr lang="en-US" altLang="en-US" sz="2400" dirty="0"/>
              <a:t>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bill of right </a:t>
            </a:r>
            <a:r>
              <a:rPr lang="en-US" altLang="en-US" sz="2400" dirty="0"/>
              <a:t>was ratified in </a:t>
            </a:r>
            <a:r>
              <a:rPr lang="en-US" altLang="en-US" sz="2400" dirty="0">
                <a:solidFill>
                  <a:srgbClr val="FF0000"/>
                </a:solidFill>
              </a:rPr>
              <a:t>1791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Anti-federalist </a:t>
            </a:r>
            <a:r>
              <a:rPr lang="en-US" altLang="en-US" sz="2400" dirty="0"/>
              <a:t>would not approve the Constitution until a </a:t>
            </a:r>
            <a:r>
              <a:rPr lang="en-US" altLang="en-US" sz="2400" dirty="0">
                <a:solidFill>
                  <a:srgbClr val="FF0000"/>
                </a:solidFill>
              </a:rPr>
              <a:t>Bill of Rights</a:t>
            </a:r>
            <a:r>
              <a:rPr lang="en-US" altLang="en-US" sz="2400" dirty="0"/>
              <a:t> was added. 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altLang="en-US" dirty="0"/>
          </a:p>
        </p:txBody>
      </p:sp>
      <p:pic>
        <p:nvPicPr>
          <p:cNvPr id="8196" name="Picture 10" descr="MCj01494310000[1]">
            <a:extLst>
              <a:ext uri="{FF2B5EF4-FFF2-40B4-BE49-F238E27FC236}">
                <a16:creationId xmlns:a16="http://schemas.microsoft.com/office/drawing/2014/main" id="{5EB4427C-3435-4570-B3ED-19F96830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8733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7926-A545-4FD4-9715-04E8920D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are civil liberties?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D7F81-2E3A-4A17-9899-B8B6021F2D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/>
              <a:t>Rights guaranteed to all American citizens under the constitution.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51F8D99-F17B-428F-A54C-3BABF060C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First Amendment: RAPPS</a:t>
            </a:r>
            <a:br>
              <a:rPr lang="en-US" altLang="en-US"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en-US"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5 Basic Freedoms</a:t>
            </a: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F652C361-A99A-4A3A-BAB6-BB31011070B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7200" y="1981200"/>
            <a:ext cx="8229600" cy="335915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4000" b="1" dirty="0"/>
              <a:t>R:  </a:t>
            </a:r>
            <a:r>
              <a:rPr lang="en-US" altLang="en-US" sz="4000" b="1" dirty="0">
                <a:solidFill>
                  <a:srgbClr val="FF0000"/>
                </a:solidFill>
              </a:rPr>
              <a:t>Religion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4000" b="1" dirty="0"/>
              <a:t>A:  </a:t>
            </a:r>
            <a:r>
              <a:rPr lang="en-US" altLang="en-US" sz="4000" b="1" dirty="0">
                <a:solidFill>
                  <a:srgbClr val="FF0000"/>
                </a:solidFill>
              </a:rPr>
              <a:t>Assembly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4000" b="1" dirty="0"/>
              <a:t>P:  </a:t>
            </a:r>
            <a:r>
              <a:rPr lang="en-US" altLang="en-US" sz="4000" b="1" dirty="0">
                <a:solidFill>
                  <a:srgbClr val="FF0000"/>
                </a:solidFill>
              </a:rPr>
              <a:t>Press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4000" b="1" dirty="0"/>
              <a:t>P:  </a:t>
            </a:r>
            <a:r>
              <a:rPr lang="en-US" altLang="en-US" sz="4000" b="1" dirty="0">
                <a:solidFill>
                  <a:srgbClr val="FF0000"/>
                </a:solidFill>
              </a:rPr>
              <a:t>Petition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4000" b="1" dirty="0"/>
              <a:t>S:  </a:t>
            </a:r>
            <a:r>
              <a:rPr lang="en-US" altLang="en-US" sz="4000" b="1" dirty="0">
                <a:solidFill>
                  <a:srgbClr val="FF0000"/>
                </a:solidFill>
              </a:rPr>
              <a:t>Speech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/>
              <a:t> </a:t>
            </a:r>
          </a:p>
        </p:txBody>
      </p:sp>
      <p:pic>
        <p:nvPicPr>
          <p:cNvPr id="10244" name="Picture 10" descr="j0149407">
            <a:extLst>
              <a:ext uri="{FF2B5EF4-FFF2-40B4-BE49-F238E27FC236}">
                <a16:creationId xmlns:a16="http://schemas.microsoft.com/office/drawing/2014/main" id="{23792CAA-C780-4CAD-9011-F3C3D7AAE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MCj00889620000[1]">
            <a:extLst>
              <a:ext uri="{FF2B5EF4-FFF2-40B4-BE49-F238E27FC236}">
                <a16:creationId xmlns:a16="http://schemas.microsoft.com/office/drawing/2014/main" id="{CBA73CDF-D50B-4EB4-A3AD-7EC57A36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797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j0234426">
            <a:extLst>
              <a:ext uri="{FF2B5EF4-FFF2-40B4-BE49-F238E27FC236}">
                <a16:creationId xmlns:a16="http://schemas.microsoft.com/office/drawing/2014/main" id="{4CAEE7DC-01E2-4D65-A04C-8ED3465F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216058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MCj04104830000[1]">
            <a:extLst>
              <a:ext uri="{FF2B5EF4-FFF2-40B4-BE49-F238E27FC236}">
                <a16:creationId xmlns:a16="http://schemas.microsoft.com/office/drawing/2014/main" id="{0935678B-6E11-45F1-A0AB-78AEEA41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3505200"/>
            <a:ext cx="2136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j0186152">
            <a:extLst>
              <a:ext uri="{FF2B5EF4-FFF2-40B4-BE49-F238E27FC236}">
                <a16:creationId xmlns:a16="http://schemas.microsoft.com/office/drawing/2014/main" id="{8EB518D1-BE4A-4C2B-85D5-162F08A3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198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>
            <a:extLst>
              <a:ext uri="{FF2B5EF4-FFF2-40B4-BE49-F238E27FC236}">
                <a16:creationId xmlns:a16="http://schemas.microsoft.com/office/drawing/2014/main" id="{4C0FF2DC-3DDE-47B7-AE87-EE69A0D93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Rectangle 9">
            <a:extLst>
              <a:ext uri="{FF2B5EF4-FFF2-40B4-BE49-F238E27FC236}">
                <a16:creationId xmlns:a16="http://schemas.microsoft.com/office/drawing/2014/main" id="{A6F1EA1B-BD4E-4E26-967D-1AB3FDE4FAE8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7200" y="304800"/>
            <a:ext cx="8229600" cy="586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altLang="en-US" sz="3200" b="1" dirty="0"/>
              <a:t>2</a:t>
            </a:r>
            <a:r>
              <a:rPr lang="en-US" altLang="en-US" sz="3200" b="1" baseline="30000" dirty="0"/>
              <a:t>nd</a:t>
            </a:r>
            <a:r>
              <a:rPr lang="en-US" altLang="en-US" sz="3200" b="1" dirty="0"/>
              <a:t> Amendment</a:t>
            </a:r>
            <a:r>
              <a:rPr lang="en-US" altLang="en-US" b="1" dirty="0"/>
              <a:t>: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right to bear arms </a:t>
            </a:r>
            <a:r>
              <a:rPr lang="en-US" altLang="en-US" sz="2800" dirty="0"/>
              <a:t>(weapons)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altLang="en-US" sz="3200" b="1" dirty="0"/>
              <a:t>3</a:t>
            </a:r>
            <a:r>
              <a:rPr lang="en-US" altLang="en-US" sz="3200" b="1" baseline="30000" dirty="0"/>
              <a:t>rd</a:t>
            </a:r>
            <a:r>
              <a:rPr lang="en-US" altLang="en-US" sz="3200" b="1" dirty="0"/>
              <a:t> Amendment: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forbids quartering of soldiers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altLang="en-US" b="1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altLang="en-US" sz="3200" b="1" dirty="0"/>
              <a:t>4</a:t>
            </a:r>
            <a:r>
              <a:rPr lang="en-US" altLang="en-US" sz="3200" b="1" baseline="30000" dirty="0"/>
              <a:t>th</a:t>
            </a:r>
            <a:r>
              <a:rPr lang="en-US" altLang="en-US" sz="3200" b="1" dirty="0"/>
              <a:t> Amendment:  </a:t>
            </a:r>
            <a:endParaRPr lang="en-US" altLang="en-US" sz="3200" dirty="0"/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limits searches and seizures   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Search Warrants </a:t>
            </a:r>
            <a:r>
              <a:rPr lang="en-US" altLang="en-US" sz="2600" dirty="0"/>
              <a:t>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b="1" dirty="0"/>
          </a:p>
        </p:txBody>
      </p:sp>
      <p:pic>
        <p:nvPicPr>
          <p:cNvPr id="11268" name="Picture 10" descr="j0234492">
            <a:extLst>
              <a:ext uri="{FF2B5EF4-FFF2-40B4-BE49-F238E27FC236}">
                <a16:creationId xmlns:a16="http://schemas.microsoft.com/office/drawing/2014/main" id="{1E787E14-8C43-487F-A42E-F0E82EE9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3320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j0230956">
            <a:extLst>
              <a:ext uri="{FF2B5EF4-FFF2-40B4-BE49-F238E27FC236}">
                <a16:creationId xmlns:a16="http://schemas.microsoft.com/office/drawing/2014/main" id="{C841A859-408E-404B-B874-7EB22AC6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098675"/>
            <a:ext cx="24209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j0185604">
            <a:extLst>
              <a:ext uri="{FF2B5EF4-FFF2-40B4-BE49-F238E27FC236}">
                <a16:creationId xmlns:a16="http://schemas.microsoft.com/office/drawing/2014/main" id="{87436851-C2BF-4992-A01D-D2138C33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38575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 descr="j0186150">
            <a:extLst>
              <a:ext uri="{FF2B5EF4-FFF2-40B4-BE49-F238E27FC236}">
                <a16:creationId xmlns:a16="http://schemas.microsoft.com/office/drawing/2014/main" id="{15345952-66A3-4854-9B15-34EC272C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48CA0EE-E99D-4DEC-8CF5-A9A0E45D6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44628A7-078B-4198-9C94-5BFD5760E4FE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98475" y="304800"/>
            <a:ext cx="8229600" cy="6324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altLang="en-US" sz="3200" b="1" dirty="0"/>
              <a:t>5</a:t>
            </a:r>
            <a:r>
              <a:rPr lang="en-US" altLang="en-US" sz="3200" b="1" baseline="30000" dirty="0"/>
              <a:t>th</a:t>
            </a:r>
            <a:r>
              <a:rPr lang="en-US" altLang="en-US" sz="3200" b="1" dirty="0"/>
              <a:t> Amendment:</a:t>
            </a:r>
            <a:r>
              <a:rPr lang="en-US" altLang="en-US" sz="3200" dirty="0"/>
              <a:t>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due process of law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200" dirty="0"/>
              <a:t>Fair treatment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protection against self-incrimination 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000" dirty="0"/>
              <a:t>I plead the 5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!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Indictment by Grand Jury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200" dirty="0"/>
              <a:t>In all Felony cases you must be indicted by a Grand Jury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Emanate Domain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/>
              <a:t>Taking property for public use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double jeopardy 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sz="2400" dirty="0"/>
              <a:t>cannot be tried for the same crime twice</a:t>
            </a:r>
          </a:p>
        </p:txBody>
      </p:sp>
      <p:pic>
        <p:nvPicPr>
          <p:cNvPr id="12292" name="Picture 8" descr="j0287184">
            <a:extLst>
              <a:ext uri="{FF2B5EF4-FFF2-40B4-BE49-F238E27FC236}">
                <a16:creationId xmlns:a16="http://schemas.microsoft.com/office/drawing/2014/main" id="{16F11F1B-70CF-4B1C-AC2F-EE9C7001B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0"/>
            <a:ext cx="3886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874</TotalTime>
  <Words>291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Main Event</vt:lpstr>
      <vt:lpstr>Do now 8/26</vt:lpstr>
      <vt:lpstr>Bill of Rights</vt:lpstr>
      <vt:lpstr>What is constitutional Flexibility mean?</vt:lpstr>
      <vt:lpstr>How does the amendment process create constitutional flexibility?</vt:lpstr>
      <vt:lpstr>Amendments 1-10</vt:lpstr>
      <vt:lpstr>What are civil liberties? </vt:lpstr>
      <vt:lpstr>First Amendment: RAPPS 5 Basic Freedoms</vt:lpstr>
      <vt:lpstr>PowerPoint Presentation</vt:lpstr>
      <vt:lpstr>PowerPoint Presentation</vt:lpstr>
      <vt:lpstr>PowerPoint Presentation</vt:lpstr>
      <vt:lpstr>PowerPoint Presentation</vt:lpstr>
    </vt:vector>
  </TitlesOfParts>
  <Company>BLADEN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Amendment Review 1-27</dc:title>
  <dc:creator>Bladen County Schools</dc:creator>
  <cp:lastModifiedBy>Microsoft Office User</cp:lastModifiedBy>
  <cp:revision>22</cp:revision>
  <dcterms:created xsi:type="dcterms:W3CDTF">2009-12-07T17:01:24Z</dcterms:created>
  <dcterms:modified xsi:type="dcterms:W3CDTF">2019-08-26T17:25:00Z</dcterms:modified>
</cp:coreProperties>
</file>